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70" r:id="rId4"/>
    <p:sldId id="269" r:id="rId5"/>
    <p:sldId id="257" r:id="rId6"/>
    <p:sldId id="258" r:id="rId7"/>
    <p:sldId id="259" r:id="rId8"/>
    <p:sldId id="260" r:id="rId9"/>
    <p:sldId id="262" r:id="rId10"/>
    <p:sldId id="263" r:id="rId11"/>
    <p:sldId id="265" r:id="rId12"/>
  </p:sldIdLst>
  <p:sldSz cx="18288000" cy="10287000"/>
  <p:notesSz cx="6858000" cy="9144000"/>
  <p:embeddedFontLst>
    <p:embeddedFont>
      <p:font typeface="Raleway Ultra-Bold" panose="020B0604020202020204" charset="0"/>
      <p:regular r:id="rId14"/>
    </p:embeddedFont>
    <p:embeddedFont>
      <p:font typeface="Raleway Semi-Bold" panose="020B0604020202020204" charset="0"/>
      <p:regular r:id="rId15"/>
    </p:embeddedFont>
    <p:embeddedFont>
      <p:font typeface="Ravie" panose="04040805050809020602" pitchFamily="82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MingLiU-ExtB" panose="02020500000000000000" pitchFamily="18" charset="-120"/>
      <p:regular r:id="rId21"/>
    </p:embeddedFont>
    <p:embeddedFont>
      <p:font typeface="Merriweather" panose="020B0604020202020204" charset="0"/>
      <p:regular r:id="rId22"/>
      <p:bold r:id="rId23"/>
      <p:italic r:id="rId24"/>
      <p:boldItalic r:id="rId25"/>
    </p:embeddedFont>
    <p:embeddedFont>
      <p:font typeface="Raleway Light" pitchFamily="2" charset="0"/>
      <p:regular r:id="rId26"/>
      <p:italic r:id="rId27"/>
    </p:embeddedFont>
    <p:embeddedFont>
      <p:font typeface="DM Sans Medium" panose="020B0604020202020204" charset="0"/>
      <p:regular r:id="rId28"/>
      <p:bold r:id="rId29"/>
      <p:italic r:id="rId30"/>
      <p:boldItalic r:id="rId31"/>
    </p:embeddedFont>
    <p:embeddedFont>
      <p:font typeface="Maiandra GD" panose="020E0502030308020204" pitchFamily="34" charset="0"/>
      <p:regular r:id="rId32"/>
    </p:embeddedFont>
    <p:embeddedFont>
      <p:font typeface="DM Sans" panose="020B060402020202020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ng.ESSA" initials="E" lastIdx="1" clrIdx="0">
    <p:extLst>
      <p:ext uri="{19B8F6BF-5375-455C-9EA6-DF929625EA0E}">
        <p15:presenceInfo xmlns:p15="http://schemas.microsoft.com/office/powerpoint/2012/main" userId="2c48c5b80b53e4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9C39"/>
    <a:srgbClr val="E18CFC"/>
    <a:srgbClr val="E8B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6-01-19T17:59:00.553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Y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6530E7A-A72F-428E-8882-11D20EC5D94A}" type="datetimeFigureOut">
              <a:rPr lang="ar-SY" smtClean="0"/>
              <a:t>06/08/1447</a:t>
            </a:fld>
            <a:endParaRPr lang="ar-SY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Y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 smtClean="0"/>
              <a:t>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Y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Y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BF3C315-ADBB-4ABF-8C09-41C6AA420915}" type="slidenum">
              <a:rPr lang="ar-SY" smtClean="0"/>
              <a:t>‹#›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1242420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Y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3C315-ADBB-4ABF-8C09-41C6AA420915}" type="slidenum">
              <a:rPr lang="ar-SY" smtClean="0"/>
              <a:t>6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4290811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12" Type="http://schemas.openxmlformats.org/officeDocument/2006/relationships/comments" Target="../comments/commen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www.kaggle.com/whitepaper-prompt-engineering" TargetMode="External"/><Relationship Id="rId10" Type="http://schemas.openxmlformats.org/officeDocument/2006/relationships/hyperlink" Target="https://docs.langchain.com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19.sv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0" Type="http://schemas.openxmlformats.org/officeDocument/2006/relationships/hyperlink" Target="https://www.bing.com/search?q=Tanzil+(Arabic)+txt&amp;cvid=7fea96b2931f4c00bb354681e56dc84f&amp;gs_lcrp=EgRlZGdlKgYIABBFGDkyBggAEEUYOdIBCDE1MTBqMGo0qAIAsAIA&amp;FORM=ANAB01&amp;PC=U531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quran.islamonline.net/language-e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www.bing.com/ck/a?!&amp;&amp;p=a78f40232a3f0c5d28cb2c14709d241613ff3c59e6a5bc61d78809f2ed23b7e8JmltdHM9MTc2ODc4MDgwMA&amp;ptn=3&amp;ver=2&amp;hsh=4&amp;fclid=09a458b6-3ff9-6ade-1869-4ebc3ee06b8a&amp;psq=BGE+M3+MULTILANGUGALE&amp;u=a1aHR0cHM6Ly9odWdnaW5nZmFjZS5jby9CQUFJL2JnZS1tMw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3.svg"/><Relationship Id="rId5" Type="http://schemas.openxmlformats.org/officeDocument/2006/relationships/image" Target="../media/image8.svg"/><Relationship Id="rId10" Type="http://schemas.openxmlformats.org/officeDocument/2006/relationships/image" Target="../media/image19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8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06287" y="3136997"/>
            <a:ext cx="11875425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10"/>
              </a:lnSpc>
            </a:pPr>
            <a:r>
              <a:rPr lang="en-US" sz="10099" b="1" spc="292" dirty="0">
                <a:solidFill>
                  <a:srgbClr val="000000"/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Raleway Ultra-Bold"/>
                <a:sym typeface="Merriweather"/>
              </a:rPr>
              <a:t>Quran AI </a:t>
            </a:r>
            <a:r>
              <a:rPr lang="en-US" sz="10099" b="1" spc="292" dirty="0" err="1">
                <a:solidFill>
                  <a:srgbClr val="000000"/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Raleway Ultra-Bold"/>
                <a:sym typeface="Merriweather"/>
              </a:rPr>
              <a:t>Chatbot</a:t>
            </a:r>
            <a:endParaRPr lang="en-US" sz="10099" b="1" spc="292" dirty="0">
              <a:solidFill>
                <a:srgbClr val="000000"/>
              </a:solidFill>
              <a:latin typeface="PMingLiU-ExtB" panose="02020500000000000000" pitchFamily="18" charset="-120"/>
              <a:ea typeface="PMingLiU-ExtB" panose="02020500000000000000" pitchFamily="18" charset="-120"/>
              <a:cs typeface="Raleway Ultra-Bold"/>
            </a:endParaRPr>
          </a:p>
          <a:p>
            <a:pPr algn="ctr">
              <a:lnSpc>
                <a:spcPts val="11210"/>
              </a:lnSpc>
            </a:pPr>
            <a:r>
              <a:rPr lang="en-US" sz="10099" b="1" spc="292" dirty="0" smtClean="0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11273383" y="-5235996"/>
            <a:ext cx="10267169" cy="11114662"/>
          </a:xfrm>
          <a:custGeom>
            <a:avLst/>
            <a:gdLst/>
            <a:ahLst/>
            <a:cxnLst/>
            <a:rect l="l" t="t" r="r" b="b"/>
            <a:pathLst>
              <a:path w="10267169" h="11114662">
                <a:moveTo>
                  <a:pt x="0" y="0"/>
                </a:moveTo>
                <a:lnTo>
                  <a:pt x="10267169" y="0"/>
                </a:lnTo>
                <a:lnTo>
                  <a:pt x="10267169" y="11114661"/>
                </a:lnTo>
                <a:lnTo>
                  <a:pt x="0" y="11114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426410">
            <a:off x="-4438369" y="4729669"/>
            <a:ext cx="10267169" cy="11114662"/>
          </a:xfrm>
          <a:custGeom>
            <a:avLst/>
            <a:gdLst/>
            <a:ahLst/>
            <a:cxnLst/>
            <a:rect l="l" t="t" r="r" b="b"/>
            <a:pathLst>
              <a:path w="10267169" h="11114662">
                <a:moveTo>
                  <a:pt x="0" y="0"/>
                </a:moveTo>
                <a:lnTo>
                  <a:pt x="10267169" y="0"/>
                </a:lnTo>
                <a:lnTo>
                  <a:pt x="10267169" y="11114662"/>
                </a:lnTo>
                <a:lnTo>
                  <a:pt x="0" y="11114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7389415" y="9267825"/>
            <a:ext cx="350917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87950" y="913399"/>
            <a:ext cx="407265" cy="497205"/>
          </a:xfrm>
          <a:custGeom>
            <a:avLst/>
            <a:gdLst/>
            <a:ahLst/>
            <a:cxnLst/>
            <a:rect l="l" t="t" r="r" b="b"/>
            <a:pathLst>
              <a:path w="407265" h="497205">
                <a:moveTo>
                  <a:pt x="0" y="0"/>
                </a:moveTo>
                <a:lnTo>
                  <a:pt x="407265" y="0"/>
                </a:lnTo>
                <a:lnTo>
                  <a:pt x="407265" y="497205"/>
                </a:lnTo>
                <a:lnTo>
                  <a:pt x="0" y="497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01298" y="913399"/>
            <a:ext cx="630688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3200" b="1" dirty="0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Damascus </a:t>
            </a:r>
            <a:r>
              <a:rPr lang="en-US" sz="3200" b="1" dirty="0" smtClean="0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University</a:t>
            </a:r>
          </a:p>
          <a:p>
            <a:pPr>
              <a:lnSpc>
                <a:spcPts val="28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Faculty of Information technology  </a:t>
            </a:r>
          </a:p>
          <a:p>
            <a:pPr>
              <a:lnSpc>
                <a:spcPts val="28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endParaRPr lang="en-US" sz="3200" b="1" dirty="0"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959516" y="6550873"/>
            <a:ext cx="6223083" cy="366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15"/>
              </a:lnSpc>
            </a:pPr>
            <a:endParaRPr lang="en-US" sz="2225" b="1" dirty="0">
              <a:solidFill>
                <a:srgbClr val="000000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11" name="Google Shape;87;p13"/>
          <p:cNvSpPr txBox="1"/>
          <p:nvPr/>
        </p:nvSpPr>
        <p:spPr>
          <a:xfrm>
            <a:off x="4093431" y="4898456"/>
            <a:ext cx="105156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C5A05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Bilingual </a:t>
            </a:r>
            <a:r>
              <a:rPr lang="en-US" sz="3600" b="1" i="0" u="none" strike="noStrike" cap="none" dirty="0">
                <a:solidFill>
                  <a:srgbClr val="C5A05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RAG-Based</a:t>
            </a:r>
            <a:r>
              <a:rPr lang="en-US" sz="3600" b="0" i="0" u="none" strike="noStrike" cap="none" dirty="0">
                <a:solidFill>
                  <a:srgbClr val="C5A05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Assistant for Quranic </a:t>
            </a:r>
            <a:r>
              <a:rPr lang="en-US" sz="3600" b="0" i="0" u="none" strike="noStrike" cap="none" dirty="0" smtClean="0">
                <a:solidFill>
                  <a:srgbClr val="C5A05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Verses</a:t>
            </a:r>
            <a:endParaRPr sz="3600" dirty="0"/>
          </a:p>
        </p:txBody>
      </p:sp>
      <p:pic>
        <p:nvPicPr>
          <p:cNvPr id="13" name="صورة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49" y="-88938"/>
            <a:ext cx="2857500" cy="2857500"/>
          </a:xfrm>
          <a:prstGeom prst="rect">
            <a:avLst/>
          </a:prstGeom>
        </p:spPr>
      </p:pic>
      <p:sp>
        <p:nvSpPr>
          <p:cNvPr id="14" name="TextBox 10"/>
          <p:cNvSpPr txBox="1"/>
          <p:nvPr/>
        </p:nvSpPr>
        <p:spPr>
          <a:xfrm>
            <a:off x="6959517" y="7734386"/>
            <a:ext cx="4368964" cy="1161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1" dirty="0" err="1">
                <a:solidFill>
                  <a:srgbClr val="FF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Presentated</a:t>
            </a:r>
            <a:r>
              <a:rPr lang="en-US" sz="2225" b="1" dirty="0">
                <a:solidFill>
                  <a:srgbClr val="FF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25" b="1" dirty="0" smtClean="0">
                <a:solidFill>
                  <a:srgbClr val="FF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by</a:t>
            </a:r>
          </a:p>
          <a:p>
            <a:pPr algn="ctr">
              <a:lnSpc>
                <a:spcPts val="3115"/>
              </a:lnSpc>
            </a:pPr>
            <a:r>
              <a:rPr lang="en-US" sz="2225" b="1" dirty="0" smtClean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25" b="1" dirty="0" err="1" smtClean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Essa</a:t>
            </a:r>
            <a:r>
              <a:rPr lang="en-US" sz="2225" b="1" dirty="0" smtClean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25" b="1" dirty="0" err="1" smtClean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Rastanawi</a:t>
            </a:r>
            <a:endParaRPr lang="en-US" sz="2225" b="1" dirty="0">
              <a:solidFill>
                <a:srgbClr val="000000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ctr">
              <a:lnSpc>
                <a:spcPts val="3115"/>
              </a:lnSpc>
            </a:pPr>
            <a:r>
              <a:rPr lang="en-US" sz="2225" b="1" dirty="0" smtClean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Muhammed </a:t>
            </a:r>
            <a:r>
              <a:rPr lang="en-US" sz="2225" b="1" dirty="0" err="1" smtClean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yousef</a:t>
            </a:r>
            <a:endParaRPr lang="en-US" sz="2225" b="1" dirty="0" smtClean="0">
              <a:solidFill>
                <a:srgbClr val="000000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15" name="TextBox 10"/>
          <p:cNvSpPr txBox="1"/>
          <p:nvPr/>
        </p:nvSpPr>
        <p:spPr>
          <a:xfrm>
            <a:off x="6777350" y="6334878"/>
            <a:ext cx="4626452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800" dirty="0">
                <a:solidFill>
                  <a:srgbClr val="FF0000"/>
                </a:solidFill>
              </a:rPr>
              <a:t>Supervision</a:t>
            </a:r>
            <a:r>
              <a:rPr lang="en-US" sz="2225" b="1" dirty="0" smtClean="0">
                <a:solidFill>
                  <a:srgbClr val="FF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by </a:t>
            </a:r>
          </a:p>
          <a:p>
            <a:pPr algn="ctr">
              <a:lnSpc>
                <a:spcPts val="3115"/>
              </a:lnSpc>
            </a:pPr>
            <a:r>
              <a:rPr lang="en-US" sz="2225" b="1" dirty="0" err="1" smtClean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Phd.Wesam</a:t>
            </a:r>
            <a:r>
              <a:rPr lang="en-US" sz="2225" b="1" dirty="0" smtClean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Al-</a:t>
            </a:r>
            <a:r>
              <a:rPr lang="en-US" sz="2225" b="1" dirty="0" err="1" smtClean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nabki</a:t>
            </a:r>
            <a:endParaRPr lang="en-US" sz="2225" b="1" dirty="0">
              <a:solidFill>
                <a:srgbClr val="000000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729597" flipH="1" flipV="1">
            <a:off x="-3689541" y="8516853"/>
            <a:ext cx="10410369" cy="7196168"/>
          </a:xfrm>
          <a:custGeom>
            <a:avLst/>
            <a:gdLst/>
            <a:ahLst/>
            <a:cxnLst/>
            <a:rect l="l" t="t" r="r" b="b"/>
            <a:pathLst>
              <a:path w="10410369" h="7196168">
                <a:moveTo>
                  <a:pt x="10410369" y="7196167"/>
                </a:moveTo>
                <a:lnTo>
                  <a:pt x="0" y="7196167"/>
                </a:lnTo>
                <a:lnTo>
                  <a:pt x="0" y="0"/>
                </a:lnTo>
                <a:lnTo>
                  <a:pt x="10410369" y="0"/>
                </a:lnTo>
                <a:lnTo>
                  <a:pt x="10410369" y="7196167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127867" flipH="1" flipV="1">
            <a:off x="-4667773" y="-3598084"/>
            <a:ext cx="10410369" cy="7196168"/>
          </a:xfrm>
          <a:custGeom>
            <a:avLst/>
            <a:gdLst/>
            <a:ahLst/>
            <a:cxnLst/>
            <a:rect l="l" t="t" r="r" b="b"/>
            <a:pathLst>
              <a:path w="10410369" h="7196168">
                <a:moveTo>
                  <a:pt x="10410369" y="7196168"/>
                </a:moveTo>
                <a:lnTo>
                  <a:pt x="0" y="7196168"/>
                </a:lnTo>
                <a:lnTo>
                  <a:pt x="0" y="0"/>
                </a:lnTo>
                <a:lnTo>
                  <a:pt x="10410369" y="0"/>
                </a:lnTo>
                <a:lnTo>
                  <a:pt x="10410369" y="7196168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 flipV="1">
            <a:off x="9274907" y="-3251449"/>
            <a:ext cx="10410369" cy="7196168"/>
          </a:xfrm>
          <a:custGeom>
            <a:avLst/>
            <a:gdLst/>
            <a:ahLst/>
            <a:cxnLst/>
            <a:rect l="l" t="t" r="r" b="b"/>
            <a:pathLst>
              <a:path w="10410369" h="7196168">
                <a:moveTo>
                  <a:pt x="10410369" y="7196167"/>
                </a:moveTo>
                <a:lnTo>
                  <a:pt x="0" y="7196167"/>
                </a:lnTo>
                <a:lnTo>
                  <a:pt x="0" y="0"/>
                </a:lnTo>
                <a:lnTo>
                  <a:pt x="10410369" y="0"/>
                </a:lnTo>
                <a:lnTo>
                  <a:pt x="10410369" y="7196167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flipV="1">
            <a:off x="2747140" y="9001613"/>
            <a:ext cx="130214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5768635" y="8454224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6019853" y="8800765"/>
            <a:ext cx="1239447" cy="35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1" dirty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</a:t>
            </a:r>
            <a:r>
              <a:rPr lang="en-US" sz="2041" b="1" dirty="0" smtClean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09</a:t>
            </a:r>
            <a:endParaRPr lang="en-US" sz="2041" b="1" dirty="0">
              <a:solidFill>
                <a:srgbClr val="000000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30" name="Google Shape;210;p22"/>
          <p:cNvSpPr txBox="1"/>
          <p:nvPr/>
        </p:nvSpPr>
        <p:spPr>
          <a:xfrm>
            <a:off x="952500" y="571500"/>
            <a:ext cx="1100137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rgbClr val="002147"/>
                </a:solidFill>
                <a:latin typeface="Merriweather"/>
                <a:ea typeface="Merriweather"/>
                <a:cs typeface="Merriweather"/>
                <a:sym typeface="Merriweather"/>
              </a:rPr>
              <a:t>Retrieval Latency Optimization</a:t>
            </a:r>
            <a:endParaRPr sz="2400" dirty="0"/>
          </a:p>
        </p:txBody>
      </p:sp>
      <p:pic>
        <p:nvPicPr>
          <p:cNvPr id="31" name="Google Shape;208;p22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868" y="1509431"/>
            <a:ext cx="15294077" cy="769566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209;p22"/>
          <p:cNvSpPr txBox="1"/>
          <p:nvPr/>
        </p:nvSpPr>
        <p:spPr>
          <a:xfrm>
            <a:off x="2590800" y="7321159"/>
            <a:ext cx="128016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4A5568"/>
                </a:solidFill>
                <a:latin typeface="DM Sans"/>
                <a:ea typeface="DM Sans"/>
                <a:cs typeface="DM Sans"/>
                <a:sym typeface="DM Sans"/>
              </a:rPr>
              <a:t>Efficiency remains high even with full dataset indexing, averaging 50ms per retrieval step.</a:t>
            </a:r>
            <a:endParaRPr sz="3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Freeform 4"/>
          <p:cNvSpPr/>
          <p:nvPr/>
        </p:nvSpPr>
        <p:spPr>
          <a:xfrm rot="4552613">
            <a:off x="-4024573" y="-5751098"/>
            <a:ext cx="12010399" cy="12377569"/>
          </a:xfrm>
          <a:custGeom>
            <a:avLst/>
            <a:gdLst/>
            <a:ahLst/>
            <a:cxnLst/>
            <a:rect l="l" t="t" r="r" b="b"/>
            <a:pathLst>
              <a:path w="12071925" h="12825419">
                <a:moveTo>
                  <a:pt x="0" y="0"/>
                </a:moveTo>
                <a:lnTo>
                  <a:pt x="12071925" y="0"/>
                </a:lnTo>
                <a:lnTo>
                  <a:pt x="12071925" y="12825419"/>
                </a:lnTo>
                <a:lnTo>
                  <a:pt x="0" y="12825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4"/>
          <p:cNvSpPr/>
          <p:nvPr/>
        </p:nvSpPr>
        <p:spPr>
          <a:xfrm rot="11401959">
            <a:off x="12458798" y="-5013000"/>
            <a:ext cx="11812764" cy="12825419"/>
          </a:xfrm>
          <a:custGeom>
            <a:avLst/>
            <a:gdLst/>
            <a:ahLst/>
            <a:cxnLst/>
            <a:rect l="l" t="t" r="r" b="b"/>
            <a:pathLst>
              <a:path w="12071925" h="12825419">
                <a:moveTo>
                  <a:pt x="0" y="0"/>
                </a:moveTo>
                <a:lnTo>
                  <a:pt x="12071925" y="0"/>
                </a:lnTo>
                <a:lnTo>
                  <a:pt x="12071925" y="12825419"/>
                </a:lnTo>
                <a:lnTo>
                  <a:pt x="0" y="12825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7" name="Google Shape;233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2401" y="-190500"/>
            <a:ext cx="19446523" cy="104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8;p24"/>
          <p:cNvSpPr txBox="1"/>
          <p:nvPr/>
        </p:nvSpPr>
        <p:spPr>
          <a:xfrm>
            <a:off x="4881099" y="363521"/>
            <a:ext cx="85258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 smtClean="0">
                <a:solidFill>
                  <a:schemeClr val="bg2">
                    <a:lumMod val="25000"/>
                  </a:schemeClr>
                </a:solidFill>
                <a:latin typeface="Ravie" panose="04040805050809020602" pitchFamily="82" charset="0"/>
                <a:ea typeface="Merriweather"/>
                <a:cs typeface="Merriweather"/>
                <a:sym typeface="Merriweather"/>
              </a:rPr>
              <a:t>Any Questions</a:t>
            </a:r>
            <a:r>
              <a:rPr lang="en-US" sz="6000" b="1" i="0" u="none" strike="noStrike" cap="none" dirty="0">
                <a:solidFill>
                  <a:schemeClr val="bg2">
                    <a:lumMod val="25000"/>
                  </a:schemeClr>
                </a:solidFill>
                <a:latin typeface="Ravie" panose="04040805050809020602" pitchFamily="82" charset="0"/>
                <a:ea typeface="Merriweather"/>
                <a:cs typeface="Merriweather"/>
                <a:sym typeface="Merriweather"/>
              </a:rPr>
              <a:t>?</a:t>
            </a:r>
            <a:endParaRPr dirty="0">
              <a:solidFill>
                <a:schemeClr val="bg2">
                  <a:lumMod val="25000"/>
                </a:schemeClr>
              </a:solidFill>
              <a:latin typeface="Ravie" panose="040408050508090206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200" y="-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Y" dirty="0"/>
          </a:p>
        </p:txBody>
      </p:sp>
      <p:sp>
        <p:nvSpPr>
          <p:cNvPr id="3" name="Freeform 3"/>
          <p:cNvSpPr/>
          <p:nvPr/>
        </p:nvSpPr>
        <p:spPr>
          <a:xfrm rot="-10729597" flipH="1" flipV="1">
            <a:off x="-3689541" y="8516853"/>
            <a:ext cx="10410369" cy="7196168"/>
          </a:xfrm>
          <a:custGeom>
            <a:avLst/>
            <a:gdLst/>
            <a:ahLst/>
            <a:cxnLst/>
            <a:rect l="l" t="t" r="r" b="b"/>
            <a:pathLst>
              <a:path w="10410369" h="7196168">
                <a:moveTo>
                  <a:pt x="10410369" y="7196167"/>
                </a:moveTo>
                <a:lnTo>
                  <a:pt x="0" y="7196167"/>
                </a:lnTo>
                <a:lnTo>
                  <a:pt x="0" y="0"/>
                </a:lnTo>
                <a:lnTo>
                  <a:pt x="10410369" y="0"/>
                </a:lnTo>
                <a:lnTo>
                  <a:pt x="10410369" y="7196167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127867" flipH="1" flipV="1">
            <a:off x="-4667773" y="-3598084"/>
            <a:ext cx="10410369" cy="7196168"/>
          </a:xfrm>
          <a:custGeom>
            <a:avLst/>
            <a:gdLst/>
            <a:ahLst/>
            <a:cxnLst/>
            <a:rect l="l" t="t" r="r" b="b"/>
            <a:pathLst>
              <a:path w="10410369" h="7196168">
                <a:moveTo>
                  <a:pt x="10410369" y="7196168"/>
                </a:moveTo>
                <a:lnTo>
                  <a:pt x="0" y="7196168"/>
                </a:lnTo>
                <a:lnTo>
                  <a:pt x="0" y="0"/>
                </a:lnTo>
                <a:lnTo>
                  <a:pt x="10410369" y="0"/>
                </a:lnTo>
                <a:lnTo>
                  <a:pt x="10410369" y="7196168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 flipV="1">
            <a:off x="9274907" y="-3251449"/>
            <a:ext cx="10410369" cy="7196168"/>
          </a:xfrm>
          <a:custGeom>
            <a:avLst/>
            <a:gdLst/>
            <a:ahLst/>
            <a:cxnLst/>
            <a:rect l="l" t="t" r="r" b="b"/>
            <a:pathLst>
              <a:path w="10410369" h="7196168">
                <a:moveTo>
                  <a:pt x="10410369" y="7196167"/>
                </a:moveTo>
                <a:lnTo>
                  <a:pt x="0" y="7196167"/>
                </a:lnTo>
                <a:lnTo>
                  <a:pt x="0" y="0"/>
                </a:lnTo>
                <a:lnTo>
                  <a:pt x="10410369" y="0"/>
                </a:lnTo>
                <a:lnTo>
                  <a:pt x="10410369" y="7196167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flipV="1">
            <a:off x="2747140" y="9001613"/>
            <a:ext cx="130214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5768635" y="8454224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6019853" y="8800765"/>
            <a:ext cx="1239447" cy="35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1" dirty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</a:t>
            </a:r>
            <a:r>
              <a:rPr lang="en-US" sz="2041" b="1" dirty="0" smtClean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00</a:t>
            </a:r>
            <a:endParaRPr lang="en-US" sz="2041" b="1" dirty="0">
              <a:solidFill>
                <a:srgbClr val="000000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36" name="Google Shape;97;p14"/>
          <p:cNvSpPr txBox="1"/>
          <p:nvPr/>
        </p:nvSpPr>
        <p:spPr>
          <a:xfrm>
            <a:off x="5562600" y="748214"/>
            <a:ext cx="784008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002147"/>
                </a:solidFill>
                <a:latin typeface="Merriweather"/>
                <a:ea typeface="Merriweather"/>
                <a:cs typeface="Merriweather"/>
                <a:sym typeface="Merriweather"/>
              </a:rPr>
              <a:t>RAG</a:t>
            </a:r>
            <a:r>
              <a:rPr lang="en-US" sz="6000" b="1" i="0" u="none" strike="noStrike" cap="none" dirty="0" smtClean="0">
                <a:solidFill>
                  <a:srgbClr val="002147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6000" b="1" i="0" u="none" strike="noStrike" cap="none" dirty="0">
                <a:solidFill>
                  <a:srgbClr val="002147"/>
                </a:solidFill>
                <a:latin typeface="Merriweather"/>
                <a:ea typeface="Merriweather"/>
                <a:cs typeface="Merriweather"/>
                <a:sym typeface="Merriweather"/>
              </a:rPr>
              <a:t>Architecture</a:t>
            </a:r>
            <a:endParaRPr sz="2400" dirty="0"/>
          </a:p>
        </p:txBody>
      </p:sp>
      <p:pic>
        <p:nvPicPr>
          <p:cNvPr id="2050" name="Picture 2" descr="How I built a Simple Retrieval-Augmented Generation (RAG) Pipeline | by ..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907" y="2314237"/>
            <a:ext cx="11430000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700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Y" dirty="0"/>
          </a:p>
        </p:txBody>
      </p:sp>
      <p:sp>
        <p:nvSpPr>
          <p:cNvPr id="3" name="Freeform 3"/>
          <p:cNvSpPr/>
          <p:nvPr/>
        </p:nvSpPr>
        <p:spPr>
          <a:xfrm rot="-10729597" flipH="1" flipV="1">
            <a:off x="-3689541" y="8516853"/>
            <a:ext cx="10410369" cy="7196168"/>
          </a:xfrm>
          <a:custGeom>
            <a:avLst/>
            <a:gdLst/>
            <a:ahLst/>
            <a:cxnLst/>
            <a:rect l="l" t="t" r="r" b="b"/>
            <a:pathLst>
              <a:path w="10410369" h="7196168">
                <a:moveTo>
                  <a:pt x="10410369" y="7196167"/>
                </a:moveTo>
                <a:lnTo>
                  <a:pt x="0" y="7196167"/>
                </a:lnTo>
                <a:lnTo>
                  <a:pt x="0" y="0"/>
                </a:lnTo>
                <a:lnTo>
                  <a:pt x="10410369" y="0"/>
                </a:lnTo>
                <a:lnTo>
                  <a:pt x="10410369" y="7196167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127867" flipH="1" flipV="1">
            <a:off x="-4667773" y="-3598084"/>
            <a:ext cx="10410369" cy="7196168"/>
          </a:xfrm>
          <a:custGeom>
            <a:avLst/>
            <a:gdLst/>
            <a:ahLst/>
            <a:cxnLst/>
            <a:rect l="l" t="t" r="r" b="b"/>
            <a:pathLst>
              <a:path w="10410369" h="7196168">
                <a:moveTo>
                  <a:pt x="10410369" y="7196168"/>
                </a:moveTo>
                <a:lnTo>
                  <a:pt x="0" y="7196168"/>
                </a:lnTo>
                <a:lnTo>
                  <a:pt x="0" y="0"/>
                </a:lnTo>
                <a:lnTo>
                  <a:pt x="10410369" y="0"/>
                </a:lnTo>
                <a:lnTo>
                  <a:pt x="10410369" y="7196168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 flipV="1">
            <a:off x="9274907" y="-3251449"/>
            <a:ext cx="10410369" cy="7196168"/>
          </a:xfrm>
          <a:custGeom>
            <a:avLst/>
            <a:gdLst/>
            <a:ahLst/>
            <a:cxnLst/>
            <a:rect l="l" t="t" r="r" b="b"/>
            <a:pathLst>
              <a:path w="10410369" h="7196168">
                <a:moveTo>
                  <a:pt x="10410369" y="7196167"/>
                </a:moveTo>
                <a:lnTo>
                  <a:pt x="0" y="7196167"/>
                </a:lnTo>
                <a:lnTo>
                  <a:pt x="0" y="0"/>
                </a:lnTo>
                <a:lnTo>
                  <a:pt x="10410369" y="0"/>
                </a:lnTo>
                <a:lnTo>
                  <a:pt x="10410369" y="7196167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flipV="1">
            <a:off x="2747140" y="9001613"/>
            <a:ext cx="130214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5768635" y="8454224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6019853" y="8800765"/>
            <a:ext cx="1239447" cy="35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1" dirty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</a:t>
            </a:r>
            <a:r>
              <a:rPr lang="en-US" sz="2041" b="1" dirty="0" smtClean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01</a:t>
            </a:r>
            <a:endParaRPr lang="en-US" sz="2041" b="1" dirty="0">
              <a:solidFill>
                <a:srgbClr val="000000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36" name="Google Shape;97;p14"/>
          <p:cNvSpPr txBox="1"/>
          <p:nvPr/>
        </p:nvSpPr>
        <p:spPr>
          <a:xfrm>
            <a:off x="5223955" y="346635"/>
            <a:ext cx="784008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002147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Architecture</a:t>
            </a:r>
            <a:endParaRPr sz="2400" dirty="0"/>
          </a:p>
        </p:txBody>
      </p:sp>
      <p:sp>
        <p:nvSpPr>
          <p:cNvPr id="37" name="Google Shape;98;p14"/>
          <p:cNvSpPr txBox="1"/>
          <p:nvPr/>
        </p:nvSpPr>
        <p:spPr>
          <a:xfrm>
            <a:off x="3152049" y="1171143"/>
            <a:ext cx="11983899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C5A05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Understanding Retrieval-Augmented Generation (RAG</a:t>
            </a:r>
            <a:r>
              <a:rPr lang="en-US" sz="2800" b="0" i="0" u="none" strike="noStrike" cap="none" dirty="0" smtClean="0">
                <a:solidFill>
                  <a:srgbClr val="C5A05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) </a:t>
            </a:r>
            <a:r>
              <a:rPr lang="en-US" sz="2800" dirty="0">
                <a:solidFill>
                  <a:srgbClr val="C5A05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With  </a:t>
            </a:r>
            <a:r>
              <a:rPr lang="en-US" sz="2800" dirty="0" err="1">
                <a:solidFill>
                  <a:srgbClr val="C5A05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LangChain</a:t>
            </a:r>
            <a:endParaRPr sz="2800" dirty="0">
              <a:solidFill>
                <a:srgbClr val="C5A059"/>
              </a:solidFill>
              <a:latin typeface="DM Sans Medium"/>
              <a:ea typeface="DM Sans Medium"/>
              <a:cs typeface="DM Sans Medium"/>
            </a:endParaRPr>
          </a:p>
        </p:txBody>
      </p:sp>
      <p:grpSp>
        <p:nvGrpSpPr>
          <p:cNvPr id="8" name="مجموعة 7"/>
          <p:cNvGrpSpPr/>
          <p:nvPr/>
        </p:nvGrpSpPr>
        <p:grpSpPr>
          <a:xfrm>
            <a:off x="2151453" y="2086990"/>
            <a:ext cx="13868400" cy="6286501"/>
            <a:chOff x="1900235" y="1938057"/>
            <a:chExt cx="13868400" cy="6286501"/>
          </a:xfrm>
        </p:grpSpPr>
        <p:pic>
          <p:nvPicPr>
            <p:cNvPr id="3074" name="Picture 2" descr="Arquitetura de uma solução baseada RAG - by Gustavo Pint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0235" y="1938057"/>
              <a:ext cx="13868400" cy="628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مستطيل 3"/>
            <p:cNvSpPr/>
            <p:nvPr/>
          </p:nvSpPr>
          <p:spPr>
            <a:xfrm>
              <a:off x="11844748" y="2717391"/>
              <a:ext cx="838200" cy="5847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Ranked Results</a:t>
              </a:r>
              <a:endParaRPr lang="ar-SY" sz="1600" dirty="0">
                <a:solidFill>
                  <a:srgbClr val="FF0000"/>
                </a:solidFill>
              </a:endParaRPr>
            </a:p>
          </p:txBody>
        </p:sp>
        <p:pic>
          <p:nvPicPr>
            <p:cNvPr id="6" name="صورة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8355735">
              <a:off x="11607249" y="3433904"/>
              <a:ext cx="487218" cy="414859"/>
            </a:xfrm>
            <a:prstGeom prst="rect">
              <a:avLst/>
            </a:prstGeom>
          </p:spPr>
        </p:pic>
      </p:grpSp>
      <p:sp>
        <p:nvSpPr>
          <p:cNvPr id="5" name="مربع نص 4"/>
          <p:cNvSpPr txBox="1"/>
          <p:nvPr/>
        </p:nvSpPr>
        <p:spPr>
          <a:xfrm>
            <a:off x="6019800" y="9120675"/>
            <a:ext cx="552278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>
                <a:hlinkClick r:id="rId10"/>
              </a:rPr>
              <a:t>Home – </a:t>
            </a:r>
            <a:r>
              <a:rPr lang="en-US" sz="2400" b="1" dirty="0" smtClean="0">
                <a:hlinkClick r:id="rId10"/>
              </a:rPr>
              <a:t>Documentation </a:t>
            </a:r>
            <a:r>
              <a:rPr lang="en-US" sz="2400" dirty="0" smtClean="0">
                <a:hlinkClick r:id="rId10"/>
              </a:rPr>
              <a:t> by </a:t>
            </a:r>
            <a:r>
              <a:rPr lang="en-US" sz="2400" dirty="0" err="1" smtClean="0">
                <a:hlinkClick r:id="rId10"/>
              </a:rPr>
              <a:t>LangChain</a:t>
            </a:r>
            <a:endParaRPr lang="ar-SY" sz="2400" dirty="0"/>
          </a:p>
        </p:txBody>
      </p:sp>
      <p:sp>
        <p:nvSpPr>
          <p:cNvPr id="9" name="مربع نص 8"/>
          <p:cNvSpPr txBox="1"/>
          <p:nvPr/>
        </p:nvSpPr>
        <p:spPr>
          <a:xfrm>
            <a:off x="6573039" y="9654033"/>
            <a:ext cx="48768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hlinkClick r:id="rId11"/>
              </a:rPr>
              <a:t>Prompt Engineering | </a:t>
            </a:r>
            <a:r>
              <a:rPr lang="en-US" sz="2400" dirty="0" err="1">
                <a:hlinkClick r:id="rId11"/>
              </a:rPr>
              <a:t>Kaggle</a:t>
            </a:r>
            <a:endParaRPr lang="ar-SY" sz="2400" dirty="0"/>
          </a:p>
        </p:txBody>
      </p:sp>
      <p:sp>
        <p:nvSpPr>
          <p:cNvPr id="10" name="مربع نص 9"/>
          <p:cNvSpPr txBox="1"/>
          <p:nvPr/>
        </p:nvSpPr>
        <p:spPr>
          <a:xfrm>
            <a:off x="5015275" y="9284702"/>
            <a:ext cx="200904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</a:rPr>
              <a:t>Src</a:t>
            </a:r>
            <a:r>
              <a:rPr lang="en-US" sz="4000" b="1" dirty="0" smtClean="0">
                <a:solidFill>
                  <a:srgbClr val="FF0000"/>
                </a:solidFill>
              </a:rPr>
              <a:t>:</a:t>
            </a:r>
            <a:endParaRPr lang="ar-SY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668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53120" y="11834722"/>
            <a:ext cx="7784031" cy="426238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Y" dirty="0"/>
          </a:p>
        </p:txBody>
      </p:sp>
      <p:sp>
        <p:nvSpPr>
          <p:cNvPr id="3" name="Freeform 3"/>
          <p:cNvSpPr/>
          <p:nvPr/>
        </p:nvSpPr>
        <p:spPr>
          <a:xfrm rot="-10729597" flipH="1" flipV="1">
            <a:off x="-3486745" y="7611537"/>
            <a:ext cx="10410369" cy="7196168"/>
          </a:xfrm>
          <a:custGeom>
            <a:avLst/>
            <a:gdLst/>
            <a:ahLst/>
            <a:cxnLst/>
            <a:rect l="l" t="t" r="r" b="b"/>
            <a:pathLst>
              <a:path w="10410369" h="7196168">
                <a:moveTo>
                  <a:pt x="10410369" y="7196167"/>
                </a:moveTo>
                <a:lnTo>
                  <a:pt x="0" y="7196167"/>
                </a:lnTo>
                <a:lnTo>
                  <a:pt x="0" y="0"/>
                </a:lnTo>
                <a:lnTo>
                  <a:pt x="10410369" y="0"/>
                </a:lnTo>
                <a:lnTo>
                  <a:pt x="10410369" y="7196167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flipV="1">
            <a:off x="2747140" y="9001613"/>
            <a:ext cx="130214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 rot="-10800000">
            <a:off x="6326198" y="3719453"/>
            <a:ext cx="440757" cy="731547"/>
          </a:xfrm>
          <a:custGeom>
            <a:avLst/>
            <a:gdLst/>
            <a:ahLst/>
            <a:cxnLst/>
            <a:rect l="l" t="t" r="r" b="b"/>
            <a:pathLst>
              <a:path w="440757" h="731547">
                <a:moveTo>
                  <a:pt x="0" y="0"/>
                </a:moveTo>
                <a:lnTo>
                  <a:pt x="440757" y="0"/>
                </a:lnTo>
                <a:lnTo>
                  <a:pt x="440757" y="731547"/>
                </a:lnTo>
                <a:lnTo>
                  <a:pt x="0" y="731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768635" y="8454224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6019853" y="8800765"/>
            <a:ext cx="1239447" cy="35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1" dirty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</a:t>
            </a:r>
            <a:r>
              <a:rPr lang="en-US" sz="2041" b="1" dirty="0" smtClean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02</a:t>
            </a:r>
            <a:endParaRPr lang="en-US" sz="2041" b="1" dirty="0">
              <a:solidFill>
                <a:srgbClr val="000000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26" name="Freeform 26"/>
          <p:cNvSpPr/>
          <p:nvPr/>
        </p:nvSpPr>
        <p:spPr>
          <a:xfrm rot="-10800000">
            <a:off x="11501307" y="3821059"/>
            <a:ext cx="440757" cy="731547"/>
          </a:xfrm>
          <a:custGeom>
            <a:avLst/>
            <a:gdLst/>
            <a:ahLst/>
            <a:cxnLst/>
            <a:rect l="l" t="t" r="r" b="b"/>
            <a:pathLst>
              <a:path w="440757" h="731547">
                <a:moveTo>
                  <a:pt x="0" y="0"/>
                </a:moveTo>
                <a:lnTo>
                  <a:pt x="440758" y="0"/>
                </a:lnTo>
                <a:lnTo>
                  <a:pt x="440758" y="731547"/>
                </a:lnTo>
                <a:lnTo>
                  <a:pt x="0" y="731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مجموعة 36"/>
          <p:cNvGrpSpPr/>
          <p:nvPr/>
        </p:nvGrpSpPr>
        <p:grpSpPr>
          <a:xfrm>
            <a:off x="7593726" y="2833515"/>
            <a:ext cx="3328322" cy="5046663"/>
            <a:chOff x="7479839" y="1794960"/>
            <a:chExt cx="3328322" cy="5046663"/>
          </a:xfrm>
        </p:grpSpPr>
        <p:grpSp>
          <p:nvGrpSpPr>
            <p:cNvPr id="20" name="مجموعة 19"/>
            <p:cNvGrpSpPr/>
            <p:nvPr/>
          </p:nvGrpSpPr>
          <p:grpSpPr>
            <a:xfrm>
              <a:off x="7479839" y="1794960"/>
              <a:ext cx="3328322" cy="5046663"/>
              <a:chOff x="7479839" y="1794960"/>
              <a:chExt cx="3328322" cy="5046663"/>
            </a:xfrm>
          </p:grpSpPr>
          <p:grpSp>
            <p:nvGrpSpPr>
              <p:cNvPr id="8" name="Group 8"/>
              <p:cNvGrpSpPr/>
              <p:nvPr/>
            </p:nvGrpSpPr>
            <p:grpSpPr>
              <a:xfrm>
                <a:off x="7479839" y="1794960"/>
                <a:ext cx="3328322" cy="2808656"/>
                <a:chOff x="0" y="0"/>
                <a:chExt cx="1553727" cy="1311136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0" y="0"/>
                  <a:ext cx="1553727" cy="1311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727" h="1311136">
                      <a:moveTo>
                        <a:pt x="53500" y="0"/>
                      </a:moveTo>
                      <a:lnTo>
                        <a:pt x="1500227" y="0"/>
                      </a:lnTo>
                      <a:cubicBezTo>
                        <a:pt x="1529774" y="0"/>
                        <a:pt x="1553727" y="23953"/>
                        <a:pt x="1553727" y="53500"/>
                      </a:cubicBezTo>
                      <a:lnTo>
                        <a:pt x="1553727" y="1257637"/>
                      </a:lnTo>
                      <a:cubicBezTo>
                        <a:pt x="1553727" y="1271826"/>
                        <a:pt x="1548090" y="1285434"/>
                        <a:pt x="1538057" y="1295467"/>
                      </a:cubicBezTo>
                      <a:cubicBezTo>
                        <a:pt x="1528024" y="1305500"/>
                        <a:pt x="1514416" y="1311136"/>
                        <a:pt x="1500227" y="1311136"/>
                      </a:cubicBezTo>
                      <a:lnTo>
                        <a:pt x="53500" y="1311136"/>
                      </a:lnTo>
                      <a:cubicBezTo>
                        <a:pt x="23953" y="1311136"/>
                        <a:pt x="0" y="1287184"/>
                        <a:pt x="0" y="1257637"/>
                      </a:cubicBezTo>
                      <a:lnTo>
                        <a:pt x="0" y="53500"/>
                      </a:lnTo>
                      <a:cubicBezTo>
                        <a:pt x="0" y="23953"/>
                        <a:pt x="23953" y="0"/>
                        <a:pt x="5350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E6B3EA">
                        <a:alpha val="100000"/>
                      </a:srgbClr>
                    </a:gs>
                    <a:gs pos="100000">
                      <a:srgbClr val="D2F6FC">
                        <a:alpha val="100000"/>
                      </a:srgbClr>
                    </a:gs>
                  </a:gsLst>
                  <a:lin ang="0"/>
                </a:gradFill>
                <a:ln cap="rnd">
                  <a:noFill/>
                  <a:prstDash val="solid"/>
                  <a:round/>
                </a:ln>
              </p:spPr>
            </p:sp>
            <p:sp>
              <p:nvSpPr>
                <p:cNvPr id="10" name="TextBox 10"/>
                <p:cNvSpPr txBox="1"/>
                <p:nvPr/>
              </p:nvSpPr>
              <p:spPr>
                <a:xfrm>
                  <a:off x="0" y="-47625"/>
                  <a:ext cx="1553727" cy="1358761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3640"/>
                    </a:lnSpc>
                  </a:pPr>
                  <a:endParaRPr/>
                </a:p>
              </p:txBody>
            </p:sp>
          </p:grpSp>
          <p:sp>
            <p:nvSpPr>
              <p:cNvPr id="32" name="Google Shape;109;p15"/>
              <p:cNvSpPr txBox="1"/>
              <p:nvPr/>
            </p:nvSpPr>
            <p:spPr>
              <a:xfrm>
                <a:off x="7787190" y="2047940"/>
                <a:ext cx="2713620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i="0" u="none" strike="noStrike" cap="none" dirty="0" err="1">
                    <a:solidFill>
                      <a:srgbClr val="002147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ChromaDB</a:t>
                </a:r>
                <a:endParaRPr sz="2800" dirty="0"/>
              </a:p>
            </p:txBody>
          </p:sp>
          <p:sp>
            <p:nvSpPr>
              <p:cNvPr id="34" name="Google Shape;110;p15"/>
              <p:cNvSpPr txBox="1"/>
              <p:nvPr/>
            </p:nvSpPr>
            <p:spPr>
              <a:xfrm>
                <a:off x="7906538" y="5068830"/>
                <a:ext cx="2584400" cy="1772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 smtClean="0">
                    <a:solidFill>
                      <a:srgbClr val="4A5568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High-performance vector storage optimized for local similarity searches and metadata filtering.</a:t>
                </a:r>
                <a:endParaRPr sz="2400" dirty="0"/>
              </a:p>
            </p:txBody>
          </p:sp>
        </p:grpSp>
        <p:pic>
          <p:nvPicPr>
            <p:cNvPr id="1026" name="Picture 2" descr="مشاهدة صورة المصدر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002" y="2546522"/>
              <a:ext cx="1957996" cy="1846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AutoShape 6" descr="How to Use LangChain and LLMs: An Overview of the Framework and It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Y"/>
          </a:p>
        </p:txBody>
      </p:sp>
      <p:grpSp>
        <p:nvGrpSpPr>
          <p:cNvPr id="36" name="مجموعة 35"/>
          <p:cNvGrpSpPr/>
          <p:nvPr/>
        </p:nvGrpSpPr>
        <p:grpSpPr>
          <a:xfrm>
            <a:off x="1733764" y="2629889"/>
            <a:ext cx="4012503" cy="5314493"/>
            <a:chOff x="2015515" y="1692940"/>
            <a:chExt cx="3867470" cy="5010784"/>
          </a:xfrm>
        </p:grpSpPr>
        <p:grpSp>
          <p:nvGrpSpPr>
            <p:cNvPr id="17" name="مجموعة 16"/>
            <p:cNvGrpSpPr/>
            <p:nvPr/>
          </p:nvGrpSpPr>
          <p:grpSpPr>
            <a:xfrm>
              <a:off x="2015515" y="1692940"/>
              <a:ext cx="3867470" cy="5010784"/>
              <a:chOff x="2015515" y="1692940"/>
              <a:chExt cx="3867470" cy="5010784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2285090" y="1692940"/>
                <a:ext cx="3328322" cy="2910676"/>
                <a:chOff x="0" y="-47625"/>
                <a:chExt cx="1553727" cy="1358761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1553727" cy="1311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727" h="1311136">
                      <a:moveTo>
                        <a:pt x="53500" y="0"/>
                      </a:moveTo>
                      <a:lnTo>
                        <a:pt x="1500227" y="0"/>
                      </a:lnTo>
                      <a:cubicBezTo>
                        <a:pt x="1529774" y="0"/>
                        <a:pt x="1553727" y="23953"/>
                        <a:pt x="1553727" y="53500"/>
                      </a:cubicBezTo>
                      <a:lnTo>
                        <a:pt x="1553727" y="1257637"/>
                      </a:lnTo>
                      <a:cubicBezTo>
                        <a:pt x="1553727" y="1271826"/>
                        <a:pt x="1548090" y="1285434"/>
                        <a:pt x="1538057" y="1295467"/>
                      </a:cubicBezTo>
                      <a:cubicBezTo>
                        <a:pt x="1528024" y="1305500"/>
                        <a:pt x="1514416" y="1311136"/>
                        <a:pt x="1500227" y="1311136"/>
                      </a:cubicBezTo>
                      <a:lnTo>
                        <a:pt x="53500" y="1311136"/>
                      </a:lnTo>
                      <a:cubicBezTo>
                        <a:pt x="23953" y="1311136"/>
                        <a:pt x="0" y="1287184"/>
                        <a:pt x="0" y="1257637"/>
                      </a:cubicBezTo>
                      <a:lnTo>
                        <a:pt x="0" y="53500"/>
                      </a:lnTo>
                      <a:cubicBezTo>
                        <a:pt x="0" y="23953"/>
                        <a:pt x="23953" y="0"/>
                        <a:pt x="5350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E6B3EA">
                        <a:alpha val="100000"/>
                      </a:srgbClr>
                    </a:gs>
                    <a:gs pos="100000">
                      <a:srgbClr val="D2F6FC">
                        <a:alpha val="100000"/>
                      </a:srgbClr>
                    </a:gs>
                  </a:gsLst>
                  <a:lin ang="0"/>
                </a:gradFill>
                <a:ln cap="rnd">
                  <a:noFill/>
                  <a:prstDash val="solid"/>
                  <a:round/>
                </a:ln>
              </p:spPr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47625"/>
                  <a:ext cx="1553727" cy="1358761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3640"/>
                    </a:lnSpc>
                  </a:pPr>
                  <a:endParaRPr/>
                </a:p>
              </p:txBody>
            </p:sp>
          </p:grpSp>
          <p:sp>
            <p:nvSpPr>
              <p:cNvPr id="27" name="TextBox 27"/>
              <p:cNvSpPr txBox="1"/>
              <p:nvPr/>
            </p:nvSpPr>
            <p:spPr>
              <a:xfrm>
                <a:off x="2423116" y="4793320"/>
                <a:ext cx="3057590" cy="191040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4A5568"/>
                    </a:solidFill>
                    <a:latin typeface="DM Sans"/>
                    <a:ea typeface="DM Sans"/>
                    <a:cs typeface="DM Sans"/>
                  </a:rPr>
                  <a:t>"A framework that organizes all </a:t>
                </a:r>
                <a:endParaRPr lang="en-US" dirty="0" smtClean="0">
                  <a:solidFill>
                    <a:srgbClr val="4A5568"/>
                  </a:solidFill>
                  <a:latin typeface="DM Sans"/>
                  <a:ea typeface="DM Sans"/>
                  <a:cs typeface="DM Sans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 smtClean="0">
                    <a:solidFill>
                      <a:srgbClr val="4A5568"/>
                    </a:solidFill>
                    <a:latin typeface="DM Sans"/>
                    <a:ea typeface="DM Sans"/>
                    <a:cs typeface="DM Sans"/>
                  </a:rPr>
                  <a:t>parts </a:t>
                </a:r>
                <a:r>
                  <a:rPr lang="en-US" dirty="0">
                    <a:solidFill>
                      <a:srgbClr val="4A5568"/>
                    </a:solidFill>
                    <a:latin typeface="DM Sans"/>
                    <a:ea typeface="DM Sans"/>
                    <a:cs typeface="DM Sans"/>
                  </a:rPr>
                  <a:t>of an AI project (RAG, LLMs, </a:t>
                </a:r>
                <a:r>
                  <a:rPr lang="en-US" dirty="0" err="1">
                    <a:solidFill>
                      <a:srgbClr val="4A5568"/>
                    </a:solidFill>
                    <a:latin typeface="DM Sans"/>
                    <a:ea typeface="DM Sans"/>
                    <a:cs typeface="DM Sans"/>
                  </a:rPr>
                  <a:t>Embeddings</a:t>
                </a:r>
                <a:r>
                  <a:rPr lang="en-US" dirty="0">
                    <a:solidFill>
                      <a:srgbClr val="4A5568"/>
                    </a:solidFill>
                    <a:latin typeface="DM Sans"/>
                    <a:ea typeface="DM Sans"/>
                    <a:cs typeface="DM Sans"/>
                  </a:rPr>
                  <a:t>, Vector DB) and makes them work together easily."</a:t>
                </a:r>
              </a:p>
            </p:txBody>
          </p:sp>
          <p:sp>
            <p:nvSpPr>
              <p:cNvPr id="31" name="Google Shape;107;p15"/>
              <p:cNvSpPr txBox="1"/>
              <p:nvPr/>
            </p:nvSpPr>
            <p:spPr>
              <a:xfrm>
                <a:off x="2015515" y="2010957"/>
                <a:ext cx="3867470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dirty="0" err="1">
                    <a:solidFill>
                      <a:srgbClr val="002147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LangChain</a:t>
                </a:r>
                <a:endParaRPr sz="3200" b="1" dirty="0">
                  <a:solidFill>
                    <a:srgbClr val="002147"/>
                  </a:solidFill>
                  <a:latin typeface="Merriweather"/>
                  <a:ea typeface="Merriweather"/>
                  <a:cs typeface="Merriweather"/>
                </a:endParaRPr>
              </a:p>
            </p:txBody>
          </p:sp>
        </p:grpSp>
        <p:pic>
          <p:nvPicPr>
            <p:cNvPr id="1032" name="Picture 8" descr="In Integrated Approach with LangChain, Pinecone, and OpenAI | by ...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2375" y="2645754"/>
              <a:ext cx="2539741" cy="1625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مجموعة 37"/>
          <p:cNvGrpSpPr/>
          <p:nvPr/>
        </p:nvGrpSpPr>
        <p:grpSpPr>
          <a:xfrm>
            <a:off x="12134833" y="2731909"/>
            <a:ext cx="4504743" cy="5320899"/>
            <a:chOff x="12024085" y="1794960"/>
            <a:chExt cx="4504743" cy="5320899"/>
          </a:xfrm>
        </p:grpSpPr>
        <p:grpSp>
          <p:nvGrpSpPr>
            <p:cNvPr id="21" name="مجموعة 20"/>
            <p:cNvGrpSpPr/>
            <p:nvPr/>
          </p:nvGrpSpPr>
          <p:grpSpPr>
            <a:xfrm>
              <a:off x="12612296" y="1794960"/>
              <a:ext cx="3328322" cy="5320899"/>
              <a:chOff x="12612296" y="1794960"/>
              <a:chExt cx="3328322" cy="5320899"/>
            </a:xfrm>
          </p:grpSpPr>
          <p:grpSp>
            <p:nvGrpSpPr>
              <p:cNvPr id="11" name="Group 11"/>
              <p:cNvGrpSpPr/>
              <p:nvPr/>
            </p:nvGrpSpPr>
            <p:grpSpPr>
              <a:xfrm>
                <a:off x="12612296" y="1794960"/>
                <a:ext cx="3328322" cy="2808656"/>
                <a:chOff x="0" y="0"/>
                <a:chExt cx="1553727" cy="1311136"/>
              </a:xfrm>
            </p:grpSpPr>
            <p:sp>
              <p:nvSpPr>
                <p:cNvPr id="12" name="Freeform 12"/>
                <p:cNvSpPr/>
                <p:nvPr/>
              </p:nvSpPr>
              <p:spPr>
                <a:xfrm>
                  <a:off x="0" y="0"/>
                  <a:ext cx="1553727" cy="1311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727" h="1311136">
                      <a:moveTo>
                        <a:pt x="53500" y="0"/>
                      </a:moveTo>
                      <a:lnTo>
                        <a:pt x="1500227" y="0"/>
                      </a:lnTo>
                      <a:cubicBezTo>
                        <a:pt x="1529774" y="0"/>
                        <a:pt x="1553727" y="23953"/>
                        <a:pt x="1553727" y="53500"/>
                      </a:cubicBezTo>
                      <a:lnTo>
                        <a:pt x="1553727" y="1257637"/>
                      </a:lnTo>
                      <a:cubicBezTo>
                        <a:pt x="1553727" y="1271826"/>
                        <a:pt x="1548090" y="1285434"/>
                        <a:pt x="1538057" y="1295467"/>
                      </a:cubicBezTo>
                      <a:cubicBezTo>
                        <a:pt x="1528024" y="1305500"/>
                        <a:pt x="1514416" y="1311136"/>
                        <a:pt x="1500227" y="1311136"/>
                      </a:cubicBezTo>
                      <a:lnTo>
                        <a:pt x="53500" y="1311136"/>
                      </a:lnTo>
                      <a:cubicBezTo>
                        <a:pt x="23953" y="1311136"/>
                        <a:pt x="0" y="1287184"/>
                        <a:pt x="0" y="1257637"/>
                      </a:cubicBezTo>
                      <a:lnTo>
                        <a:pt x="0" y="53500"/>
                      </a:lnTo>
                      <a:cubicBezTo>
                        <a:pt x="0" y="23953"/>
                        <a:pt x="23953" y="0"/>
                        <a:pt x="5350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E6B3EA">
                        <a:alpha val="100000"/>
                      </a:srgbClr>
                    </a:gs>
                    <a:gs pos="100000">
                      <a:srgbClr val="D2F6FC">
                        <a:alpha val="100000"/>
                      </a:srgbClr>
                    </a:gs>
                  </a:gsLst>
                  <a:lin ang="0"/>
                </a:gradFill>
                <a:ln cap="rnd">
                  <a:noFill/>
                  <a:prstDash val="solid"/>
                  <a:round/>
                </a:ln>
              </p:spPr>
            </p:sp>
            <p:sp>
              <p:nvSpPr>
                <p:cNvPr id="13" name="TextBox 13"/>
                <p:cNvSpPr txBox="1"/>
                <p:nvPr/>
              </p:nvSpPr>
              <p:spPr>
                <a:xfrm>
                  <a:off x="0" y="-47625"/>
                  <a:ext cx="1553727" cy="1358761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3640"/>
                    </a:lnSpc>
                  </a:pPr>
                  <a:endParaRPr/>
                </a:p>
              </p:txBody>
            </p:sp>
          </p:grpSp>
          <p:sp>
            <p:nvSpPr>
              <p:cNvPr id="33" name="Google Shape;111;p15"/>
              <p:cNvSpPr txBox="1"/>
              <p:nvPr/>
            </p:nvSpPr>
            <p:spPr>
              <a:xfrm>
                <a:off x="12927596" y="2125200"/>
                <a:ext cx="2713620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i="0" u="none" strike="noStrike" cap="none" dirty="0" err="1">
                    <a:solidFill>
                      <a:srgbClr val="002147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Streamlit</a:t>
                </a:r>
                <a:endParaRPr dirty="0"/>
              </a:p>
            </p:txBody>
          </p:sp>
          <p:sp>
            <p:nvSpPr>
              <p:cNvPr id="35" name="Google Shape;112;p15"/>
              <p:cNvSpPr txBox="1"/>
              <p:nvPr/>
            </p:nvSpPr>
            <p:spPr>
              <a:xfrm>
                <a:off x="12992206" y="4899868"/>
                <a:ext cx="2584400" cy="22159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u="none" strike="noStrike" cap="none" dirty="0">
                    <a:solidFill>
                      <a:srgbClr val="4A5568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Reactive UI framework for rapid deployment of interactive and responsive AI applications.</a:t>
                </a:r>
                <a:endParaRPr sz="2400" dirty="0"/>
              </a:p>
            </p:txBody>
          </p:sp>
        </p:grpSp>
        <p:pic>
          <p:nvPicPr>
            <p:cNvPr id="1038" name="Picture 14" descr="RAG 'n' ROLL Amp up Search with Snowflake &amp; Mistral: Push the ...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24085" y="2508685"/>
              <a:ext cx="4504743" cy="1801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مستطيل 29"/>
          <p:cNvSpPr/>
          <p:nvPr/>
        </p:nvSpPr>
        <p:spPr>
          <a:xfrm>
            <a:off x="4947837" y="354663"/>
            <a:ext cx="8620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rgbClr val="002147"/>
                </a:solidFill>
                <a:latin typeface="Maiandra GD" panose="020E0502030308020204" pitchFamily="34" charset="0"/>
                <a:ea typeface="Merriweather"/>
                <a:cs typeface="Merriweather"/>
              </a:rPr>
              <a:t>TOOLS </a:t>
            </a:r>
            <a:r>
              <a:rPr lang="en-US" sz="4400" b="1" dirty="0">
                <a:solidFill>
                  <a:srgbClr val="002147"/>
                </a:solidFill>
                <a:latin typeface="Maiandra GD" panose="020E0502030308020204" pitchFamily="34" charset="0"/>
                <a:ea typeface="Merriweather"/>
                <a:cs typeface="Merriweather"/>
              </a:rPr>
              <a:t>TO IMPLEMENT RAG?</a:t>
            </a:r>
          </a:p>
        </p:txBody>
      </p:sp>
      <p:pic>
        <p:nvPicPr>
          <p:cNvPr id="41" name="صورة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823413">
            <a:off x="730224" y="646007"/>
            <a:ext cx="2286765" cy="1494763"/>
          </a:xfrm>
          <a:prstGeom prst="rect">
            <a:avLst/>
          </a:prstGeom>
        </p:spPr>
      </p:pic>
      <p:pic>
        <p:nvPicPr>
          <p:cNvPr id="42" name="صورة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79416" y="386586"/>
            <a:ext cx="3943900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22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3447623" flipV="1">
            <a:off x="11764586" y="-3644813"/>
            <a:ext cx="10365225" cy="10093138"/>
          </a:xfrm>
          <a:custGeom>
            <a:avLst/>
            <a:gdLst/>
            <a:ahLst/>
            <a:cxnLst/>
            <a:rect l="l" t="t" r="r" b="b"/>
            <a:pathLst>
              <a:path w="10365225" h="10093138">
                <a:moveTo>
                  <a:pt x="0" y="10093138"/>
                </a:moveTo>
                <a:lnTo>
                  <a:pt x="10365225" y="10093138"/>
                </a:lnTo>
                <a:lnTo>
                  <a:pt x="10365225" y="0"/>
                </a:lnTo>
                <a:lnTo>
                  <a:pt x="0" y="0"/>
                </a:lnTo>
                <a:lnTo>
                  <a:pt x="0" y="10093138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2747140" y="9001613"/>
            <a:ext cx="130214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rot="6558461" flipV="1">
            <a:off x="-6193772" y="4663925"/>
            <a:ext cx="10365225" cy="10093138"/>
          </a:xfrm>
          <a:custGeom>
            <a:avLst/>
            <a:gdLst/>
            <a:ahLst/>
            <a:cxnLst/>
            <a:rect l="l" t="t" r="r" b="b"/>
            <a:pathLst>
              <a:path w="10365225" h="10093138">
                <a:moveTo>
                  <a:pt x="0" y="10093137"/>
                </a:moveTo>
                <a:lnTo>
                  <a:pt x="10365225" y="10093137"/>
                </a:lnTo>
                <a:lnTo>
                  <a:pt x="10365225" y="0"/>
                </a:lnTo>
                <a:lnTo>
                  <a:pt x="0" y="0"/>
                </a:lnTo>
                <a:lnTo>
                  <a:pt x="0" y="10093137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768635" y="8454224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-1447800" y="1150446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2519365" y="0"/>
                </a:moveTo>
                <a:lnTo>
                  <a:pt x="0" y="0"/>
                </a:lnTo>
                <a:lnTo>
                  <a:pt x="0" y="1094779"/>
                </a:lnTo>
                <a:lnTo>
                  <a:pt x="2519365" y="1094779"/>
                </a:lnTo>
                <a:lnTo>
                  <a:pt x="251936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50644" y="1313074"/>
            <a:ext cx="7158064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4400" b="1" dirty="0">
                <a:solidFill>
                  <a:srgbClr val="002147"/>
                </a:solidFill>
                <a:latin typeface="Merriweather"/>
                <a:ea typeface="Merriweather"/>
                <a:cs typeface="Merriweather"/>
                <a:sym typeface="Merriweather"/>
              </a:rPr>
              <a:t>Data Preparation Pipeline</a:t>
            </a:r>
            <a:endParaRPr lang="en-US" sz="4400" dirty="0"/>
          </a:p>
        </p:txBody>
      </p:sp>
      <p:sp>
        <p:nvSpPr>
          <p:cNvPr id="12" name="TextBox 12"/>
          <p:cNvSpPr txBox="1"/>
          <p:nvPr/>
        </p:nvSpPr>
        <p:spPr>
          <a:xfrm>
            <a:off x="16019853" y="8800765"/>
            <a:ext cx="1239447" cy="35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1" dirty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</a:t>
            </a:r>
            <a:r>
              <a:rPr lang="en-US" sz="2041" b="1" dirty="0" smtClean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03</a:t>
            </a:r>
            <a:endParaRPr lang="en-US" sz="2041" b="1" dirty="0">
              <a:solidFill>
                <a:srgbClr val="000000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grpSp>
        <p:nvGrpSpPr>
          <p:cNvPr id="5" name="مجموعة 4"/>
          <p:cNvGrpSpPr/>
          <p:nvPr/>
        </p:nvGrpSpPr>
        <p:grpSpPr>
          <a:xfrm>
            <a:off x="1566559" y="2245225"/>
            <a:ext cx="14054441" cy="4193675"/>
            <a:chOff x="1566559" y="2245225"/>
            <a:chExt cx="8031767" cy="4295359"/>
          </a:xfrm>
        </p:grpSpPr>
        <p:sp>
          <p:nvSpPr>
            <p:cNvPr id="15" name="Google Shape;125;p16"/>
            <p:cNvSpPr txBox="1"/>
            <p:nvPr/>
          </p:nvSpPr>
          <p:spPr>
            <a:xfrm>
              <a:off x="1566559" y="2245225"/>
              <a:ext cx="8031767" cy="605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Source Integration:</a:t>
              </a:r>
              <a:r>
                <a:rPr lang="en-US" sz="2400" b="0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 Utilizing verified </a:t>
              </a:r>
              <a:r>
                <a:rPr lang="en-US" sz="2400" b="0" i="0" u="none" strike="noStrike" cap="none" dirty="0" err="1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Sahih</a:t>
              </a:r>
              <a:r>
                <a:rPr lang="en-US" sz="2400" b="0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 International (</a:t>
              </a:r>
              <a:r>
                <a:rPr lang="en-US" sz="2400" b="0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  <a:hlinkClick r:id="rId9"/>
                </a:rPr>
                <a:t>English</a:t>
              </a:r>
              <a:r>
                <a:rPr lang="en-US" sz="2400" b="0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) and </a:t>
              </a:r>
              <a:r>
                <a:rPr lang="en-US" sz="2400" b="0" i="0" u="none" strike="noStrike" cap="none" dirty="0" err="1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Tanzil</a:t>
              </a:r>
              <a:r>
                <a:rPr lang="en-US" sz="2400" b="0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 (</a:t>
              </a:r>
              <a:r>
                <a:rPr lang="en-US" sz="2400" b="0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  <a:hlinkClick r:id="rId10"/>
                </a:rPr>
                <a:t>Arabic</a:t>
              </a:r>
              <a:r>
                <a:rPr lang="en-US" sz="2400" b="0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) corpora.</a:t>
              </a:r>
              <a:endParaRPr sz="3200" dirty="0"/>
            </a:p>
          </p:txBody>
        </p:sp>
        <p:sp>
          <p:nvSpPr>
            <p:cNvPr id="16" name="Google Shape;126;p16"/>
            <p:cNvSpPr txBox="1"/>
            <p:nvPr/>
          </p:nvSpPr>
          <p:spPr>
            <a:xfrm>
              <a:off x="1566559" y="3283057"/>
              <a:ext cx="8031767" cy="1181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Semantic Chunking:</a:t>
              </a:r>
              <a:r>
                <a:rPr lang="en-US" sz="2400" b="0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 Verses are indexed as individual units to maintain divine context.</a:t>
              </a:r>
              <a:endParaRPr sz="3200" dirty="0"/>
            </a:p>
          </p:txBody>
        </p:sp>
        <p:sp>
          <p:nvSpPr>
            <p:cNvPr id="17" name="Google Shape;127;p16"/>
            <p:cNvSpPr txBox="1"/>
            <p:nvPr/>
          </p:nvSpPr>
          <p:spPr>
            <a:xfrm>
              <a:off x="1566559" y="4320889"/>
              <a:ext cx="8031767" cy="605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Metadata Enrichment:</a:t>
              </a:r>
              <a:r>
                <a:rPr lang="en-US" sz="2400" b="0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 Each vector is tagged with </a:t>
              </a:r>
              <a:r>
                <a:rPr lang="en-US" sz="2400" b="0" i="0" u="sng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Surah name</a:t>
              </a:r>
              <a:r>
                <a:rPr lang="en-US" sz="2400" b="0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, </a:t>
              </a:r>
              <a:r>
                <a:rPr lang="en-US" sz="2400" b="0" i="0" u="sng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Ayah number</a:t>
              </a:r>
              <a:r>
                <a:rPr lang="en-US" sz="2400" b="0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, and </a:t>
              </a:r>
              <a:r>
                <a:rPr lang="en-US" sz="2400" b="0" i="0" u="sng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Revelation type.</a:t>
              </a:r>
              <a:endParaRPr sz="3200" u="sng" dirty="0"/>
            </a:p>
          </p:txBody>
        </p:sp>
        <p:sp>
          <p:nvSpPr>
            <p:cNvPr id="18" name="Google Shape;128;p16"/>
            <p:cNvSpPr txBox="1"/>
            <p:nvPr/>
          </p:nvSpPr>
          <p:spPr>
            <a:xfrm>
              <a:off x="1566559" y="5358721"/>
              <a:ext cx="8031767" cy="1181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Bilingual Mapping:</a:t>
              </a:r>
              <a:r>
                <a:rPr lang="en-US" sz="2400" b="0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 Ensuring 1:1 alignment between Arabic script and English meanings.</a:t>
              </a:r>
              <a:endParaRPr sz="3200" dirty="0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134275" flipH="1" flipV="1">
            <a:off x="-6062861" y="-2891566"/>
            <a:ext cx="11497072" cy="10074309"/>
          </a:xfrm>
          <a:custGeom>
            <a:avLst/>
            <a:gdLst/>
            <a:ahLst/>
            <a:cxnLst/>
            <a:rect l="l" t="t" r="r" b="b"/>
            <a:pathLst>
              <a:path w="11497072" h="10074309">
                <a:moveTo>
                  <a:pt x="11497072" y="10074310"/>
                </a:moveTo>
                <a:lnTo>
                  <a:pt x="0" y="10074310"/>
                </a:lnTo>
                <a:lnTo>
                  <a:pt x="0" y="0"/>
                </a:lnTo>
                <a:lnTo>
                  <a:pt x="11497072" y="0"/>
                </a:lnTo>
                <a:lnTo>
                  <a:pt x="11497072" y="1007431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2747140" y="9001613"/>
            <a:ext cx="130214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5768635" y="8454224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019853" y="8800765"/>
            <a:ext cx="1239447" cy="35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1" dirty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</a:t>
            </a:r>
            <a:r>
              <a:rPr lang="en-US" sz="2041" b="1" dirty="0" smtClean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04</a:t>
            </a:r>
            <a:endParaRPr lang="en-US" sz="2041" b="1" dirty="0">
              <a:solidFill>
                <a:srgbClr val="000000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-876304" y="1131542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Google Shape;138;p17"/>
          <p:cNvSpPr txBox="1"/>
          <p:nvPr/>
        </p:nvSpPr>
        <p:spPr>
          <a:xfrm>
            <a:off x="1485232" y="908948"/>
            <a:ext cx="5600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002147"/>
                </a:solidFill>
                <a:latin typeface="Merriweather"/>
                <a:ea typeface="Merriweather"/>
                <a:cs typeface="Merriweather"/>
                <a:sym typeface="Merriweather"/>
              </a:rPr>
              <a:t>Semantic Mapping</a:t>
            </a:r>
            <a:endParaRPr sz="4800" dirty="0"/>
          </a:p>
        </p:txBody>
      </p:sp>
      <p:sp>
        <p:nvSpPr>
          <p:cNvPr id="14" name="Google Shape;139;p17"/>
          <p:cNvSpPr txBox="1"/>
          <p:nvPr/>
        </p:nvSpPr>
        <p:spPr>
          <a:xfrm>
            <a:off x="685800" y="2433448"/>
            <a:ext cx="8334375" cy="354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4A5568"/>
                </a:solidFill>
                <a:latin typeface="DM Sans"/>
                <a:ea typeface="DM Sans"/>
                <a:cs typeface="DM Sans"/>
                <a:sym typeface="DM Sans"/>
              </a:rPr>
              <a:t>Our vector database creates high-dimensional </a:t>
            </a:r>
            <a:r>
              <a:rPr lang="en-US" sz="2400" b="0" i="0" u="none" strike="noStrike" cap="none" dirty="0" err="1">
                <a:solidFill>
                  <a:srgbClr val="4A5568"/>
                </a:solidFill>
                <a:latin typeface="DM Sans"/>
                <a:ea typeface="DM Sans"/>
                <a:cs typeface="DM Sans"/>
                <a:sym typeface="DM Sans"/>
              </a:rPr>
              <a:t>embeddings</a:t>
            </a:r>
            <a:r>
              <a:rPr lang="en-US" sz="2400" b="0" i="0" u="none" strike="noStrike" cap="none" dirty="0">
                <a:solidFill>
                  <a:srgbClr val="4A5568"/>
                </a:solidFill>
                <a:latin typeface="DM Sans"/>
                <a:ea typeface="DM Sans"/>
                <a:cs typeface="DM Sans"/>
                <a:sym typeface="DM Sans"/>
              </a:rPr>
              <a:t> for all 6,236 verses of the Quran</a:t>
            </a:r>
            <a:r>
              <a:rPr lang="en-US" sz="2400" b="0" i="0" u="none" strike="noStrike" cap="none" dirty="0" smtClean="0">
                <a:solidFill>
                  <a:srgbClr val="4A5568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rgbClr val="4A5568"/>
                </a:solidFill>
                <a:latin typeface="DM Sans"/>
                <a:ea typeface="DM Sans"/>
                <a:cs typeface="DM Sans"/>
                <a:sym typeface="DM Sans"/>
              </a:rPr>
              <a:t>1-This </a:t>
            </a:r>
            <a:r>
              <a:rPr lang="en-US" sz="2400" b="0" i="0" u="none" strike="noStrike" cap="none" dirty="0">
                <a:solidFill>
                  <a:srgbClr val="4A5568"/>
                </a:solidFill>
                <a:latin typeface="DM Sans"/>
                <a:ea typeface="DM Sans"/>
                <a:cs typeface="DM Sans"/>
                <a:sym typeface="DM Sans"/>
              </a:rPr>
              <a:t>allows the </a:t>
            </a:r>
            <a:r>
              <a:rPr lang="en-US" sz="2400" b="0" i="0" u="none" strike="noStrike" cap="none" dirty="0" err="1">
                <a:solidFill>
                  <a:srgbClr val="4A5568"/>
                </a:solidFill>
                <a:latin typeface="DM Sans"/>
                <a:ea typeface="DM Sans"/>
                <a:cs typeface="DM Sans"/>
                <a:sym typeface="DM Sans"/>
              </a:rPr>
              <a:t>chatbot</a:t>
            </a:r>
            <a:r>
              <a:rPr lang="en-US" sz="2400" b="0" i="0" u="none" strike="noStrike" cap="none" dirty="0">
                <a:solidFill>
                  <a:srgbClr val="4A5568"/>
                </a:solidFill>
                <a:latin typeface="DM Sans"/>
                <a:ea typeface="DM Sans"/>
                <a:cs typeface="DM Sans"/>
                <a:sym typeface="DM Sans"/>
              </a:rPr>
              <a:t> to perform semantic searches that transcend keyword </a:t>
            </a:r>
            <a:r>
              <a:rPr lang="en-US" sz="2400" b="0" i="0" u="none" strike="noStrike" cap="none" dirty="0" smtClean="0">
                <a:solidFill>
                  <a:srgbClr val="4A5568"/>
                </a:solidFill>
                <a:latin typeface="DM Sans"/>
                <a:ea typeface="DM Sans"/>
                <a:cs typeface="DM Sans"/>
                <a:sym typeface="DM Sans"/>
              </a:rPr>
              <a:t>matching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rgbClr val="4A5568"/>
                </a:solidFill>
                <a:latin typeface="DM Sans"/>
                <a:ea typeface="DM Sans"/>
                <a:cs typeface="DM Sans"/>
                <a:sym typeface="DM Sans"/>
              </a:rPr>
              <a:t>2-capturing </a:t>
            </a:r>
            <a:r>
              <a:rPr lang="en-US" sz="2400" b="0" i="0" u="none" strike="noStrike" cap="none" dirty="0">
                <a:solidFill>
                  <a:srgbClr val="4A5568"/>
                </a:solidFill>
                <a:latin typeface="DM Sans"/>
                <a:ea typeface="DM Sans"/>
                <a:cs typeface="DM Sans"/>
                <a:sym typeface="DM Sans"/>
              </a:rPr>
              <a:t>the underlying essence of user queries in both Arabic and English.</a:t>
            </a:r>
            <a:endParaRPr sz="3200" dirty="0"/>
          </a:p>
        </p:txBody>
      </p:sp>
      <p:grpSp>
        <p:nvGrpSpPr>
          <p:cNvPr id="18" name="مجموعة 17"/>
          <p:cNvGrpSpPr/>
          <p:nvPr/>
        </p:nvGrpSpPr>
        <p:grpSpPr>
          <a:xfrm>
            <a:off x="10668000" y="3467100"/>
            <a:ext cx="4525711" cy="1781800"/>
            <a:chOff x="10668000" y="3467100"/>
            <a:chExt cx="4525711" cy="1781800"/>
          </a:xfrm>
        </p:grpSpPr>
        <p:sp>
          <p:nvSpPr>
            <p:cNvPr id="16" name="Google Shape;136;p17"/>
            <p:cNvSpPr txBox="1"/>
            <p:nvPr/>
          </p:nvSpPr>
          <p:spPr>
            <a:xfrm>
              <a:off x="10668000" y="3467100"/>
              <a:ext cx="4525711" cy="12311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 i="0" u="none" strike="noStrike" cap="none" dirty="0">
                  <a:solidFill>
                    <a:srgbClr val="002147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6,236</a:t>
              </a:r>
              <a:endParaRPr dirty="0"/>
            </a:p>
          </p:txBody>
        </p:sp>
        <p:sp>
          <p:nvSpPr>
            <p:cNvPr id="17" name="Google Shape;137;p17"/>
            <p:cNvSpPr txBox="1"/>
            <p:nvPr/>
          </p:nvSpPr>
          <p:spPr>
            <a:xfrm>
              <a:off x="11159205" y="4694902"/>
              <a:ext cx="354330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C5A059"/>
                  </a:solidFill>
                  <a:latin typeface="DM Sans"/>
                  <a:ea typeface="DM Sans"/>
                  <a:cs typeface="DM Sans"/>
                  <a:sym typeface="DM Sans"/>
                </a:rPr>
                <a:t>Indexed Verses</a:t>
              </a:r>
              <a:endParaRPr sz="3200" dirty="0"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2747140" y="9001613"/>
            <a:ext cx="130214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768635" y="8454224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019853" y="8800765"/>
            <a:ext cx="1239447" cy="35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1" dirty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</a:t>
            </a:r>
            <a:r>
              <a:rPr lang="en-US" sz="2041" b="1" dirty="0" smtClean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05</a:t>
            </a:r>
            <a:endParaRPr lang="en-US" sz="2041" b="1" dirty="0">
              <a:solidFill>
                <a:srgbClr val="000000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8" name="Freeform 8"/>
          <p:cNvSpPr/>
          <p:nvPr/>
        </p:nvSpPr>
        <p:spPr>
          <a:xfrm rot="8930385" flipH="1">
            <a:off x="-2777788" y="-3224775"/>
            <a:ext cx="12306618" cy="8506950"/>
          </a:xfrm>
          <a:custGeom>
            <a:avLst/>
            <a:gdLst/>
            <a:ahLst/>
            <a:cxnLst/>
            <a:rect l="l" t="t" r="r" b="b"/>
            <a:pathLst>
              <a:path w="12306618" h="8506950">
                <a:moveTo>
                  <a:pt x="12306619" y="0"/>
                </a:moveTo>
                <a:lnTo>
                  <a:pt x="0" y="0"/>
                </a:lnTo>
                <a:lnTo>
                  <a:pt x="0" y="8506950"/>
                </a:lnTo>
                <a:lnTo>
                  <a:pt x="12306619" y="8506950"/>
                </a:lnTo>
                <a:lnTo>
                  <a:pt x="12306619" y="0"/>
                </a:lnTo>
                <a:close/>
              </a:path>
            </a:pathLst>
          </a:custGeom>
          <a:blipFill>
            <a:blip r:embed="rId5">
              <a:alphaModFix amt="80000"/>
            </a:blip>
            <a:stretch>
              <a:fillRect/>
            </a:stretch>
          </a:blipFill>
        </p:spPr>
      </p:sp>
      <p:pic>
        <p:nvPicPr>
          <p:cNvPr id="16" name="Google Shape;147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2200" y="1792090"/>
            <a:ext cx="14477999" cy="593457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49;p18"/>
          <p:cNvSpPr txBox="1"/>
          <p:nvPr/>
        </p:nvSpPr>
        <p:spPr>
          <a:xfrm>
            <a:off x="1041781" y="1506340"/>
            <a:ext cx="110013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2147"/>
                </a:solidFill>
                <a:latin typeface="Merriweather"/>
                <a:ea typeface="Merriweather"/>
                <a:cs typeface="Merriweather"/>
                <a:sym typeface="Merriweather"/>
              </a:rPr>
              <a:t>Embedding Model Benchmarks</a:t>
            </a:r>
            <a:endParaRPr dirty="0"/>
          </a:p>
        </p:txBody>
      </p:sp>
      <p:sp>
        <p:nvSpPr>
          <p:cNvPr id="18" name="Google Shape;148;p18"/>
          <p:cNvSpPr txBox="1"/>
          <p:nvPr/>
        </p:nvSpPr>
        <p:spPr>
          <a:xfrm>
            <a:off x="4724400" y="6057900"/>
            <a:ext cx="106680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1" u="none" strike="noStrike" cap="none" dirty="0">
                <a:solidFill>
                  <a:srgbClr val="4A5568"/>
                </a:solidFill>
                <a:latin typeface="DM Sans"/>
                <a:ea typeface="DM Sans"/>
                <a:cs typeface="DM Sans"/>
                <a:sym typeface="DM Sans"/>
              </a:rPr>
              <a:t>Evaluation based on semantic retrieval precision for classical Arabic </a:t>
            </a:r>
            <a:r>
              <a:rPr lang="en-US" sz="2400" b="0" i="1" u="none" strike="noStrike" cap="none" dirty="0" smtClean="0">
                <a:solidFill>
                  <a:srgbClr val="4A5568"/>
                </a:solidFill>
                <a:latin typeface="DM Sans"/>
                <a:ea typeface="DM Sans"/>
                <a:cs typeface="DM Sans"/>
                <a:sym typeface="DM Sans"/>
              </a:rPr>
              <a:t>verses.6</a:t>
            </a:r>
            <a:endParaRPr sz="3200" dirty="0"/>
          </a:p>
        </p:txBody>
      </p:sp>
      <p:sp>
        <p:nvSpPr>
          <p:cNvPr id="6" name="مربع نص 5"/>
          <p:cNvSpPr txBox="1"/>
          <p:nvPr/>
        </p:nvSpPr>
        <p:spPr>
          <a:xfrm>
            <a:off x="6206765" y="9154836"/>
            <a:ext cx="51816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dirty="0" smtClean="0">
                <a:hlinkClick r:id="rId7"/>
              </a:rPr>
              <a:t>BGE-M3 SRC</a:t>
            </a:r>
            <a:endParaRPr lang="ar-SY" sz="3200" dirty="0"/>
          </a:p>
        </p:txBody>
      </p:sp>
      <p:sp>
        <p:nvSpPr>
          <p:cNvPr id="14" name="مربع نص 13"/>
          <p:cNvSpPr txBox="1"/>
          <p:nvPr/>
        </p:nvSpPr>
        <p:spPr>
          <a:xfrm>
            <a:off x="6542468" y="9050775"/>
            <a:ext cx="200904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</a:rPr>
              <a:t>Src</a:t>
            </a:r>
            <a:r>
              <a:rPr lang="en-US" sz="4000" b="1" dirty="0" smtClean="0">
                <a:solidFill>
                  <a:srgbClr val="FF0000"/>
                </a:solidFill>
              </a:rPr>
              <a:t>:</a:t>
            </a:r>
            <a:endParaRPr lang="ar-SY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655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300388">
            <a:off x="-5448936" y="3967465"/>
            <a:ext cx="11302295" cy="9903636"/>
          </a:xfrm>
          <a:custGeom>
            <a:avLst/>
            <a:gdLst/>
            <a:ahLst/>
            <a:cxnLst/>
            <a:rect l="l" t="t" r="r" b="b"/>
            <a:pathLst>
              <a:path w="11302295" h="9903636">
                <a:moveTo>
                  <a:pt x="0" y="0"/>
                </a:moveTo>
                <a:lnTo>
                  <a:pt x="11302295" y="0"/>
                </a:lnTo>
                <a:lnTo>
                  <a:pt x="11302295" y="9903636"/>
                </a:lnTo>
                <a:lnTo>
                  <a:pt x="0" y="99036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922231">
            <a:off x="14351329" y="-5116855"/>
            <a:ext cx="13023076" cy="14098053"/>
          </a:xfrm>
          <a:custGeom>
            <a:avLst/>
            <a:gdLst/>
            <a:ahLst/>
            <a:cxnLst/>
            <a:rect l="l" t="t" r="r" b="b"/>
            <a:pathLst>
              <a:path w="13023076" h="14098053">
                <a:moveTo>
                  <a:pt x="0" y="0"/>
                </a:moveTo>
                <a:lnTo>
                  <a:pt x="13023076" y="0"/>
                </a:lnTo>
                <a:lnTo>
                  <a:pt x="13023076" y="14098053"/>
                </a:lnTo>
                <a:lnTo>
                  <a:pt x="0" y="14098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2747140" y="9001613"/>
            <a:ext cx="130214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5768635" y="8454224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019853" y="8800765"/>
            <a:ext cx="1239447" cy="35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1" dirty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</a:t>
            </a:r>
            <a:r>
              <a:rPr lang="en-US" sz="2041" b="1" dirty="0" smtClean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06</a:t>
            </a:r>
            <a:endParaRPr lang="en-US" sz="2041" b="1" dirty="0">
              <a:solidFill>
                <a:srgbClr val="000000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grpSp>
        <p:nvGrpSpPr>
          <p:cNvPr id="52" name="مجموعة 51"/>
          <p:cNvGrpSpPr/>
          <p:nvPr/>
        </p:nvGrpSpPr>
        <p:grpSpPr>
          <a:xfrm>
            <a:off x="3735591" y="2100482"/>
            <a:ext cx="9370809" cy="5405218"/>
            <a:chOff x="762000" y="2238375"/>
            <a:chExt cx="5095875" cy="3333750"/>
          </a:xfrm>
        </p:grpSpPr>
        <p:pic>
          <p:nvPicPr>
            <p:cNvPr id="53" name="Google Shape;156;p19" descr="image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2000" y="2238375"/>
              <a:ext cx="5095875" cy="3333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158;p19"/>
            <p:cNvSpPr txBox="1"/>
            <p:nvPr/>
          </p:nvSpPr>
          <p:spPr>
            <a:xfrm>
              <a:off x="1152525" y="2628900"/>
              <a:ext cx="4530566" cy="361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i="0" u="none" strike="noStrike" cap="none" dirty="0">
                  <a:solidFill>
                    <a:srgbClr val="002147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GPT-4o (</a:t>
              </a:r>
              <a:r>
                <a:rPr lang="en-US" sz="2100" b="1" i="0" u="none" strike="noStrike" cap="none" dirty="0" err="1">
                  <a:solidFill>
                    <a:srgbClr val="002147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OpenAI</a:t>
              </a:r>
              <a:r>
                <a:rPr lang="en-US" sz="2100" b="1" i="0" u="none" strike="noStrike" cap="none" dirty="0">
                  <a:solidFill>
                    <a:srgbClr val="002147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)</a:t>
              </a:r>
              <a:endParaRPr dirty="0"/>
            </a:p>
          </p:txBody>
        </p:sp>
        <p:sp>
          <p:nvSpPr>
            <p:cNvPr id="55" name="Google Shape;159;p19"/>
            <p:cNvSpPr/>
            <p:nvPr/>
          </p:nvSpPr>
          <p:spPr>
            <a:xfrm>
              <a:off x="1152525" y="3067050"/>
              <a:ext cx="4314825" cy="19050"/>
            </a:xfrm>
            <a:prstGeom prst="rect">
              <a:avLst/>
            </a:prstGeom>
            <a:solidFill>
              <a:srgbClr val="C5A0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60;p19"/>
            <p:cNvSpPr txBox="1"/>
            <p:nvPr/>
          </p:nvSpPr>
          <p:spPr>
            <a:xfrm>
              <a:off x="1152525" y="3276600"/>
              <a:ext cx="4314825" cy="9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0" u="none" strike="noStrike" cap="none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Strengths:</a:t>
              </a:r>
              <a:r>
                <a:rPr lang="en-US" sz="1500" b="0" i="0" u="none" strike="noStrike" cap="none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 Superior reasoning, native-level multilingual fluency, and sophisticated context handling.</a:t>
              </a:r>
              <a:endParaRPr/>
            </a:p>
          </p:txBody>
        </p:sp>
        <p:sp>
          <p:nvSpPr>
            <p:cNvPr id="57" name="Google Shape;161;p19"/>
            <p:cNvSpPr txBox="1"/>
            <p:nvPr/>
          </p:nvSpPr>
          <p:spPr>
            <a:xfrm>
              <a:off x="1152525" y="4381500"/>
              <a:ext cx="4314825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Trade-off:</a:t>
              </a:r>
              <a:r>
                <a:rPr lang="en-US" sz="1500" b="0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 Recurring API costs and dependency on external cloud infrastructure.</a:t>
              </a:r>
              <a:endParaRPr dirty="0"/>
            </a:p>
          </p:txBody>
        </p:sp>
      </p:grpSp>
      <p:sp>
        <p:nvSpPr>
          <p:cNvPr id="68" name="Freeform 12"/>
          <p:cNvSpPr/>
          <p:nvPr/>
        </p:nvSpPr>
        <p:spPr>
          <a:xfrm>
            <a:off x="-1300165" y="528696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9" name="Google Shape;166;p19"/>
          <p:cNvSpPr txBox="1"/>
          <p:nvPr/>
        </p:nvSpPr>
        <p:spPr>
          <a:xfrm>
            <a:off x="1258187" y="768301"/>
            <a:ext cx="110013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2147"/>
                </a:solidFill>
                <a:latin typeface="Merriweather"/>
                <a:ea typeface="Merriweather"/>
                <a:cs typeface="Merriweather"/>
                <a:sym typeface="Merriweather"/>
              </a:rPr>
              <a:t>Large Language Model Selection</a:t>
            </a:r>
            <a:endParaRPr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84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2747140" y="9001613"/>
            <a:ext cx="130214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5768635" y="8454224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019853" y="8800765"/>
            <a:ext cx="1239447" cy="35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1" dirty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</a:t>
            </a:r>
            <a:r>
              <a:rPr lang="en-US" sz="2041" b="1" dirty="0" smtClean="0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08</a:t>
            </a:r>
            <a:endParaRPr lang="en-US" sz="2041" b="1" dirty="0">
              <a:solidFill>
                <a:srgbClr val="000000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14" name="Google Shape;201;p21"/>
          <p:cNvSpPr txBox="1"/>
          <p:nvPr/>
        </p:nvSpPr>
        <p:spPr>
          <a:xfrm>
            <a:off x="359225" y="589823"/>
            <a:ext cx="1100137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rgbClr val="002147"/>
                </a:solidFill>
                <a:latin typeface="Merriweather"/>
                <a:ea typeface="Merriweather"/>
                <a:cs typeface="Merriweather"/>
                <a:sym typeface="Merriweather"/>
              </a:rPr>
              <a:t>System Capabilities &amp; Strengths</a:t>
            </a:r>
            <a:endParaRPr sz="2400" dirty="0"/>
          </a:p>
        </p:txBody>
      </p:sp>
      <p:grpSp>
        <p:nvGrpSpPr>
          <p:cNvPr id="27" name="مجموعة 26"/>
          <p:cNvGrpSpPr/>
          <p:nvPr/>
        </p:nvGrpSpPr>
        <p:grpSpPr>
          <a:xfrm>
            <a:off x="943514" y="1657310"/>
            <a:ext cx="17708880" cy="1378839"/>
            <a:chOff x="579120" y="1888689"/>
            <a:chExt cx="17708880" cy="1378839"/>
          </a:xfrm>
        </p:grpSpPr>
        <p:sp>
          <p:nvSpPr>
            <p:cNvPr id="15" name="Google Shape;193;p21"/>
            <p:cNvSpPr txBox="1"/>
            <p:nvPr/>
          </p:nvSpPr>
          <p:spPr>
            <a:xfrm>
              <a:off x="1432560" y="1888689"/>
              <a:ext cx="16855440" cy="1378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Verifiable Citations:</a:t>
              </a:r>
              <a:r>
                <a:rPr lang="en-US" sz="2800" b="0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2800" b="0" i="0" u="none" strike="noStrike" cap="none" dirty="0" smtClean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Every AI response is strictly tied to retrieved context, providing Surah and Ayah numbers for </a:t>
              </a:r>
              <a:r>
                <a:rPr lang="en-US" sz="2800" b="0" i="0" u="sng" strike="noStrike" cap="none" dirty="0" smtClean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transparency</a:t>
              </a:r>
              <a:r>
                <a:rPr lang="en-US" sz="2800" b="0" i="0" u="none" strike="noStrike" cap="none" dirty="0" smtClean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  <a:endParaRPr sz="2800" dirty="0"/>
            </a:p>
          </p:txBody>
        </p:sp>
        <p:pic>
          <p:nvPicPr>
            <p:cNvPr id="16" name="Google Shape;197;p21" descr="image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79120" y="2263640"/>
              <a:ext cx="6858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" name="مجموعة 27"/>
          <p:cNvGrpSpPr/>
          <p:nvPr/>
        </p:nvGrpSpPr>
        <p:grpSpPr>
          <a:xfrm>
            <a:off x="943514" y="3248911"/>
            <a:ext cx="17432655" cy="1378839"/>
            <a:chOff x="474345" y="4049044"/>
            <a:chExt cx="17432655" cy="1378839"/>
          </a:xfrm>
        </p:grpSpPr>
        <p:pic>
          <p:nvPicPr>
            <p:cNvPr id="21" name="Google Shape;198;p21" descr="image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74345" y="4242786"/>
              <a:ext cx="727710" cy="771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194;p21"/>
            <p:cNvSpPr txBox="1"/>
            <p:nvPr/>
          </p:nvSpPr>
          <p:spPr>
            <a:xfrm>
              <a:off x="1524000" y="4049044"/>
              <a:ext cx="16383000" cy="1378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Bilingual Synthesis:</a:t>
              </a:r>
              <a:r>
                <a:rPr lang="en-US" sz="2800" b="0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 Seamlessly handles queries in English or Arabic, providing translated responses with original script.</a:t>
              </a:r>
              <a:endParaRPr sz="2800" dirty="0"/>
            </a:p>
          </p:txBody>
        </p:sp>
      </p:grpSp>
      <p:grpSp>
        <p:nvGrpSpPr>
          <p:cNvPr id="29" name="مجموعة 28"/>
          <p:cNvGrpSpPr/>
          <p:nvPr/>
        </p:nvGrpSpPr>
        <p:grpSpPr>
          <a:xfrm>
            <a:off x="1004205" y="4666071"/>
            <a:ext cx="17327880" cy="1378839"/>
            <a:chOff x="579120" y="5773376"/>
            <a:chExt cx="17327880" cy="1378839"/>
          </a:xfrm>
        </p:grpSpPr>
        <p:sp>
          <p:nvSpPr>
            <p:cNvPr id="24" name="Google Shape;195;p21"/>
            <p:cNvSpPr txBox="1"/>
            <p:nvPr/>
          </p:nvSpPr>
          <p:spPr>
            <a:xfrm>
              <a:off x="1432560" y="5773376"/>
              <a:ext cx="16474440" cy="1378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Hallucination Mitigation:</a:t>
              </a:r>
              <a:r>
                <a:rPr lang="en-US" sz="2800" b="0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 RAG architecture ensures the model relies on the provided Quranic data rather than </a:t>
              </a:r>
              <a:r>
                <a:rPr lang="en-US" sz="2800" b="0" i="0" u="sng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pre-trained "knowledge</a:t>
              </a:r>
              <a:r>
                <a:rPr lang="en-US" sz="2800" b="0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."</a:t>
              </a:r>
              <a:endParaRPr sz="2800" dirty="0"/>
            </a:p>
          </p:txBody>
        </p:sp>
        <p:pic>
          <p:nvPicPr>
            <p:cNvPr id="25" name="Google Shape;199;p21" descr="image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79120" y="6134100"/>
              <a:ext cx="638175" cy="685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مجموعة 32"/>
          <p:cNvGrpSpPr/>
          <p:nvPr/>
        </p:nvGrpSpPr>
        <p:grpSpPr>
          <a:xfrm>
            <a:off x="1004205" y="6369324"/>
            <a:ext cx="16849186" cy="1378839"/>
            <a:chOff x="676814" y="6813280"/>
            <a:chExt cx="16849186" cy="1378839"/>
          </a:xfrm>
        </p:grpSpPr>
        <p:sp>
          <p:nvSpPr>
            <p:cNvPr id="30" name="Google Shape;196;p21"/>
            <p:cNvSpPr txBox="1"/>
            <p:nvPr/>
          </p:nvSpPr>
          <p:spPr>
            <a:xfrm>
              <a:off x="1432560" y="6813280"/>
              <a:ext cx="16093440" cy="1378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Real-time Inference:</a:t>
              </a:r>
              <a:r>
                <a:rPr lang="en-US" sz="2800" b="0" i="0" u="none" strike="noStrike" cap="none" dirty="0">
                  <a:solidFill>
                    <a:srgbClr val="4A5568"/>
                  </a:solidFill>
                  <a:latin typeface="DM Sans"/>
                  <a:ea typeface="DM Sans"/>
                  <a:cs typeface="DM Sans"/>
                  <a:sym typeface="DM Sans"/>
                </a:rPr>
                <a:t> Optimized vector search allows for sub-second retrieval from the 6,236 verse index.</a:t>
              </a:r>
              <a:endParaRPr sz="2800" dirty="0"/>
            </a:p>
          </p:txBody>
        </p:sp>
        <p:pic>
          <p:nvPicPr>
            <p:cNvPr id="31" name="Google Shape;200;p21" descr="image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76814" y="7048500"/>
              <a:ext cx="502920" cy="657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Freeform 12"/>
          <p:cNvSpPr/>
          <p:nvPr/>
        </p:nvSpPr>
        <p:spPr>
          <a:xfrm rot="10800000">
            <a:off x="-2339753" y="380987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1892</TotalTime>
  <Words>393</Words>
  <Application>Microsoft Office PowerPoint</Application>
  <PresentationFormat>مخصص</PresentationFormat>
  <Paragraphs>63</Paragraphs>
  <Slides>11</Slides>
  <Notes>1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11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11</vt:i4>
      </vt:variant>
    </vt:vector>
  </HeadingPairs>
  <TitlesOfParts>
    <vt:vector size="23" baseType="lpstr">
      <vt:lpstr>Raleway Ultra-Bold</vt:lpstr>
      <vt:lpstr>Raleway Semi-Bold</vt:lpstr>
      <vt:lpstr>Ravie</vt:lpstr>
      <vt:lpstr>Calibri</vt:lpstr>
      <vt:lpstr>PMingLiU-ExtB</vt:lpstr>
      <vt:lpstr>Merriweather</vt:lpstr>
      <vt:lpstr>Arial</vt:lpstr>
      <vt:lpstr>Raleway Light</vt:lpstr>
      <vt:lpstr>DM Sans Medium</vt:lpstr>
      <vt:lpstr>Maiandra GD</vt:lpstr>
      <vt:lpstr>DM Sans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and Purple Gradient Futuristic Technology Pitch Deck Presentation</dc:title>
  <cp:lastModifiedBy>Eng.ESSA</cp:lastModifiedBy>
  <cp:revision>48</cp:revision>
  <dcterms:created xsi:type="dcterms:W3CDTF">2006-08-16T00:00:00Z</dcterms:created>
  <dcterms:modified xsi:type="dcterms:W3CDTF">2026-01-25T21:02:48Z</dcterms:modified>
  <dc:identifier>DAG-Uq1sIkQ</dc:identifier>
</cp:coreProperties>
</file>